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64" r:id="rId2"/>
    <p:sldId id="630" r:id="rId3"/>
    <p:sldId id="607" r:id="rId4"/>
    <p:sldId id="640" r:id="rId5"/>
    <p:sldId id="637" r:id="rId6"/>
    <p:sldId id="633" r:id="rId7"/>
    <p:sldId id="624" r:id="rId8"/>
    <p:sldId id="631" r:id="rId9"/>
    <p:sldId id="632" r:id="rId10"/>
    <p:sldId id="591" r:id="rId11"/>
    <p:sldId id="634" r:id="rId12"/>
    <p:sldId id="636" r:id="rId13"/>
    <p:sldId id="638" r:id="rId14"/>
    <p:sldId id="639" r:id="rId15"/>
    <p:sldId id="617" r:id="rId16"/>
    <p:sldId id="622" r:id="rId17"/>
  </p:sldIdLst>
  <p:sldSz cx="9906000" cy="6858000" type="A4"/>
  <p:notesSz cx="6858000" cy="9144000"/>
  <p:defaultTextStyle>
    <a:defPPr>
      <a:defRPr lang="ru-RU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774"/>
    <a:srgbClr val="408F1D"/>
    <a:srgbClr val="438923"/>
    <a:srgbClr val="000000"/>
    <a:srgbClr val="1A92B3"/>
    <a:srgbClr val="1C8EB2"/>
    <a:srgbClr val="58A436"/>
    <a:srgbClr val="007289"/>
    <a:srgbClr val="2D9EC2"/>
    <a:srgbClr val="4DA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709" autoAdjust="0"/>
  </p:normalViewPr>
  <p:slideViewPr>
    <p:cSldViewPr>
      <p:cViewPr varScale="1">
        <p:scale>
          <a:sx n="87" d="100"/>
          <a:sy n="87" d="100"/>
        </p:scale>
        <p:origin x="-1680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882" y="4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878F4-0F18-4073-8366-7352EBE4D6F7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0455F7-E01A-44AD-8581-CF755917C771}">
      <dgm:prSet phldrT="[Текст]"/>
      <dgm:spPr/>
      <dgm:t>
        <a:bodyPr/>
        <a:lstStyle/>
        <a:p>
          <a:r>
            <a:rPr lang="ru-RU" dirty="0"/>
            <a:t>Коммуникационная площадка для представителей государственной власти, университетов, предпринимательской молодежи и компаний-партнеров</a:t>
          </a:r>
          <a:endParaRPr lang="ru-RU" b="1" dirty="0"/>
        </a:p>
      </dgm:t>
    </dgm:pt>
    <dgm:pt modelId="{6ADA34A7-3284-4175-94F2-0CDBEBD92060}" type="parTrans" cxnId="{FA2F8637-717C-4DB1-A542-7F4369B79247}">
      <dgm:prSet/>
      <dgm:spPr/>
      <dgm:t>
        <a:bodyPr/>
        <a:lstStyle/>
        <a:p>
          <a:endParaRPr lang="ru-RU"/>
        </a:p>
      </dgm:t>
    </dgm:pt>
    <dgm:pt modelId="{4B256FAF-6F5F-4AB6-84A5-AC4CEA430411}" type="sibTrans" cxnId="{FA2F8637-717C-4DB1-A542-7F4369B79247}">
      <dgm:prSet/>
      <dgm:spPr/>
      <dgm:t>
        <a:bodyPr/>
        <a:lstStyle/>
        <a:p>
          <a:endParaRPr lang="ru-RU"/>
        </a:p>
      </dgm:t>
    </dgm:pt>
    <dgm:pt modelId="{743C3C24-12B7-4B39-A1A6-73BF323FB0EF}">
      <dgm:prSet phldrT="[Текст]"/>
      <dgm:spPr/>
      <dgm:t>
        <a:bodyPr/>
        <a:lstStyle/>
        <a:p>
          <a:r>
            <a:rPr lang="ru-RU" dirty="0"/>
            <a:t>Масштаб финала около 40 команд из </a:t>
          </a:r>
          <a:r>
            <a:rPr lang="ru-RU" dirty="0" smtClean="0"/>
            <a:t>20+ </a:t>
          </a:r>
          <a:r>
            <a:rPr lang="ru-RU" dirty="0"/>
            <a:t>регионов России. В финале участвуют победители региональных кубков и лучшие команды, прошедшие онлайн-отбор</a:t>
          </a:r>
        </a:p>
      </dgm:t>
    </dgm:pt>
    <dgm:pt modelId="{78EFF143-5B4B-4F5E-A840-BB1DDF813BA5}" type="parTrans" cxnId="{9E70B214-7D7D-4F97-8FDA-3A0CC21026EA}">
      <dgm:prSet/>
      <dgm:spPr/>
      <dgm:t>
        <a:bodyPr/>
        <a:lstStyle/>
        <a:p>
          <a:endParaRPr lang="ru-RU"/>
        </a:p>
      </dgm:t>
    </dgm:pt>
    <dgm:pt modelId="{1ADF0ED6-1AF5-4933-A45A-5500E7C3AA98}" type="sibTrans" cxnId="{9E70B214-7D7D-4F97-8FDA-3A0CC21026EA}">
      <dgm:prSet/>
      <dgm:spPr/>
      <dgm:t>
        <a:bodyPr/>
        <a:lstStyle/>
        <a:p>
          <a:endParaRPr lang="ru-RU"/>
        </a:p>
      </dgm:t>
    </dgm:pt>
    <dgm:pt modelId="{63500798-E661-4C8D-800E-0D358A4634AC}">
      <dgm:prSet phldrT="[Текст]"/>
      <dgm:spPr/>
      <dgm:t>
        <a:bodyPr/>
        <a:lstStyle/>
        <a:p>
          <a:r>
            <a:rPr lang="ru-RU" dirty="0"/>
            <a:t>На финале определяется чемпион России по стратегии и управлению бизнесом, который представит страну на международном </a:t>
          </a:r>
          <a:r>
            <a:rPr lang="ru-RU" dirty="0" smtClean="0"/>
            <a:t>финале</a:t>
          </a:r>
          <a:endParaRPr lang="ru-RU" dirty="0"/>
        </a:p>
      </dgm:t>
    </dgm:pt>
    <dgm:pt modelId="{73787F7D-C059-4AEE-98B1-709043083A13}" type="parTrans" cxnId="{CF20211F-8D6C-489A-B05C-3675DC66C74B}">
      <dgm:prSet/>
      <dgm:spPr/>
      <dgm:t>
        <a:bodyPr/>
        <a:lstStyle/>
        <a:p>
          <a:endParaRPr lang="ru-RU"/>
        </a:p>
      </dgm:t>
    </dgm:pt>
    <dgm:pt modelId="{A5C9D55C-CD41-484C-B6A1-BD97228751D3}" type="sibTrans" cxnId="{CF20211F-8D6C-489A-B05C-3675DC66C74B}">
      <dgm:prSet/>
      <dgm:spPr/>
      <dgm:t>
        <a:bodyPr/>
        <a:lstStyle/>
        <a:p>
          <a:endParaRPr lang="ru-RU"/>
        </a:p>
      </dgm:t>
    </dgm:pt>
    <dgm:pt modelId="{6B68312F-50A6-4E48-AB61-5642F406D70B}" type="pres">
      <dgm:prSet presAssocID="{6B8878F4-0F18-4073-8366-7352EBE4D6F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21537D-3008-4A69-9878-91E7D2096347}" type="pres">
      <dgm:prSet presAssocID="{6B8878F4-0F18-4073-8366-7352EBE4D6F7}" presName="Name1" presStyleCnt="0"/>
      <dgm:spPr/>
    </dgm:pt>
    <dgm:pt modelId="{C0B7F780-B66E-4500-8545-8A342E91A4CD}" type="pres">
      <dgm:prSet presAssocID="{6B8878F4-0F18-4073-8366-7352EBE4D6F7}" presName="cycle" presStyleCnt="0"/>
      <dgm:spPr/>
    </dgm:pt>
    <dgm:pt modelId="{B78FEB44-BDF8-4AD5-94B2-3B7D83BD9A2B}" type="pres">
      <dgm:prSet presAssocID="{6B8878F4-0F18-4073-8366-7352EBE4D6F7}" presName="srcNode" presStyleLbl="node1" presStyleIdx="0" presStyleCnt="3"/>
      <dgm:spPr/>
    </dgm:pt>
    <dgm:pt modelId="{BD97AC6A-A531-4027-8100-CBC5E7B01D5B}" type="pres">
      <dgm:prSet presAssocID="{6B8878F4-0F18-4073-8366-7352EBE4D6F7}" presName="conn" presStyleLbl="parChTrans1D2" presStyleIdx="0" presStyleCnt="1"/>
      <dgm:spPr/>
      <dgm:t>
        <a:bodyPr/>
        <a:lstStyle/>
        <a:p>
          <a:endParaRPr lang="ru-RU"/>
        </a:p>
      </dgm:t>
    </dgm:pt>
    <dgm:pt modelId="{219E747D-81F6-4AF7-99F9-E6536D7EABCD}" type="pres">
      <dgm:prSet presAssocID="{6B8878F4-0F18-4073-8366-7352EBE4D6F7}" presName="extraNode" presStyleLbl="node1" presStyleIdx="0" presStyleCnt="3"/>
      <dgm:spPr/>
    </dgm:pt>
    <dgm:pt modelId="{C1D51002-7E46-4D69-94C4-EEDB0BC15CB8}" type="pres">
      <dgm:prSet presAssocID="{6B8878F4-0F18-4073-8366-7352EBE4D6F7}" presName="dstNode" presStyleLbl="node1" presStyleIdx="0" presStyleCnt="3"/>
      <dgm:spPr/>
    </dgm:pt>
    <dgm:pt modelId="{146F8B7E-141E-4E0C-83D3-B06F1F9BA8E2}" type="pres">
      <dgm:prSet presAssocID="{300455F7-E01A-44AD-8581-CF755917C77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D056A-B027-4B5A-ACDD-6189921C0F05}" type="pres">
      <dgm:prSet presAssocID="{300455F7-E01A-44AD-8581-CF755917C771}" presName="accent_1" presStyleCnt="0"/>
      <dgm:spPr/>
    </dgm:pt>
    <dgm:pt modelId="{43A16594-991F-4049-A53A-CB5828C4D6A6}" type="pres">
      <dgm:prSet presAssocID="{300455F7-E01A-44AD-8581-CF755917C771}" presName="accentRepeatNode" presStyleLbl="solidFgAcc1" presStyleIdx="0" presStyleCnt="3"/>
      <dgm:spPr/>
    </dgm:pt>
    <dgm:pt modelId="{66EEB175-1DBD-4A4A-B108-94DAEAA903F7}" type="pres">
      <dgm:prSet presAssocID="{743C3C24-12B7-4B39-A1A6-73BF323FB0E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250AF-E9F8-4B97-8A4C-91CD34DD8457}" type="pres">
      <dgm:prSet presAssocID="{743C3C24-12B7-4B39-A1A6-73BF323FB0EF}" presName="accent_2" presStyleCnt="0"/>
      <dgm:spPr/>
    </dgm:pt>
    <dgm:pt modelId="{7E5BA96C-A35D-4561-BB80-DEFC12073E19}" type="pres">
      <dgm:prSet presAssocID="{743C3C24-12B7-4B39-A1A6-73BF323FB0EF}" presName="accentRepeatNode" presStyleLbl="solidFgAcc1" presStyleIdx="1" presStyleCnt="3"/>
      <dgm:spPr/>
    </dgm:pt>
    <dgm:pt modelId="{F800FEA6-EA88-4875-866B-7952B9A7C1A6}" type="pres">
      <dgm:prSet presAssocID="{63500798-E661-4C8D-800E-0D358A4634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03D3D-0A78-4D83-978E-137379ADFF8A}" type="pres">
      <dgm:prSet presAssocID="{63500798-E661-4C8D-800E-0D358A4634AC}" presName="accent_3" presStyleCnt="0"/>
      <dgm:spPr/>
    </dgm:pt>
    <dgm:pt modelId="{47461F92-FB0F-4762-870B-5BDACF36010B}" type="pres">
      <dgm:prSet presAssocID="{63500798-E661-4C8D-800E-0D358A4634AC}" presName="accentRepeatNode" presStyleLbl="solidFgAcc1" presStyleIdx="2" presStyleCnt="3"/>
      <dgm:spPr/>
    </dgm:pt>
  </dgm:ptLst>
  <dgm:cxnLst>
    <dgm:cxn modelId="{913A063B-3D46-3D45-B3BF-719B7DC42762}" type="presOf" srcId="{63500798-E661-4C8D-800E-0D358A4634AC}" destId="{F800FEA6-EA88-4875-866B-7952B9A7C1A6}" srcOrd="0" destOrd="0" presId="urn:microsoft.com/office/officeart/2008/layout/VerticalCurvedList"/>
    <dgm:cxn modelId="{9A7CBA01-B60A-6F42-9DEA-56044999FB9E}" type="presOf" srcId="{743C3C24-12B7-4B39-A1A6-73BF323FB0EF}" destId="{66EEB175-1DBD-4A4A-B108-94DAEAA903F7}" srcOrd="0" destOrd="0" presId="urn:microsoft.com/office/officeart/2008/layout/VerticalCurvedList"/>
    <dgm:cxn modelId="{EAA0F36C-962E-4B49-8CC7-93572C9D76DB}" type="presOf" srcId="{4B256FAF-6F5F-4AB6-84A5-AC4CEA430411}" destId="{BD97AC6A-A531-4027-8100-CBC5E7B01D5B}" srcOrd="0" destOrd="0" presId="urn:microsoft.com/office/officeart/2008/layout/VerticalCurvedList"/>
    <dgm:cxn modelId="{9E70B214-7D7D-4F97-8FDA-3A0CC21026EA}" srcId="{6B8878F4-0F18-4073-8366-7352EBE4D6F7}" destId="{743C3C24-12B7-4B39-A1A6-73BF323FB0EF}" srcOrd="1" destOrd="0" parTransId="{78EFF143-5B4B-4F5E-A840-BB1DDF813BA5}" sibTransId="{1ADF0ED6-1AF5-4933-A45A-5500E7C3AA98}"/>
    <dgm:cxn modelId="{2BA88F8C-0220-CB40-BF94-644E19BD96FE}" type="presOf" srcId="{6B8878F4-0F18-4073-8366-7352EBE4D6F7}" destId="{6B68312F-50A6-4E48-AB61-5642F406D70B}" srcOrd="0" destOrd="0" presId="urn:microsoft.com/office/officeart/2008/layout/VerticalCurvedList"/>
    <dgm:cxn modelId="{CF20211F-8D6C-489A-B05C-3675DC66C74B}" srcId="{6B8878F4-0F18-4073-8366-7352EBE4D6F7}" destId="{63500798-E661-4C8D-800E-0D358A4634AC}" srcOrd="2" destOrd="0" parTransId="{73787F7D-C059-4AEE-98B1-709043083A13}" sibTransId="{A5C9D55C-CD41-484C-B6A1-BD97228751D3}"/>
    <dgm:cxn modelId="{FA2F8637-717C-4DB1-A542-7F4369B79247}" srcId="{6B8878F4-0F18-4073-8366-7352EBE4D6F7}" destId="{300455F7-E01A-44AD-8581-CF755917C771}" srcOrd="0" destOrd="0" parTransId="{6ADA34A7-3284-4175-94F2-0CDBEBD92060}" sibTransId="{4B256FAF-6F5F-4AB6-84A5-AC4CEA430411}"/>
    <dgm:cxn modelId="{16F7339D-9082-4B42-8368-5CE7530ABCEA}" type="presOf" srcId="{300455F7-E01A-44AD-8581-CF755917C771}" destId="{146F8B7E-141E-4E0C-83D3-B06F1F9BA8E2}" srcOrd="0" destOrd="0" presId="urn:microsoft.com/office/officeart/2008/layout/VerticalCurvedList"/>
    <dgm:cxn modelId="{C8E48800-5156-0D44-9066-E8C74774BF77}" type="presParOf" srcId="{6B68312F-50A6-4E48-AB61-5642F406D70B}" destId="{AD21537D-3008-4A69-9878-91E7D2096347}" srcOrd="0" destOrd="0" presId="urn:microsoft.com/office/officeart/2008/layout/VerticalCurvedList"/>
    <dgm:cxn modelId="{8BD5FA19-5D14-224D-8339-C0AD68759976}" type="presParOf" srcId="{AD21537D-3008-4A69-9878-91E7D2096347}" destId="{C0B7F780-B66E-4500-8545-8A342E91A4CD}" srcOrd="0" destOrd="0" presId="urn:microsoft.com/office/officeart/2008/layout/VerticalCurvedList"/>
    <dgm:cxn modelId="{3F8C9242-26C9-4346-B4D5-1CB00C2CF5A4}" type="presParOf" srcId="{C0B7F780-B66E-4500-8545-8A342E91A4CD}" destId="{B78FEB44-BDF8-4AD5-94B2-3B7D83BD9A2B}" srcOrd="0" destOrd="0" presId="urn:microsoft.com/office/officeart/2008/layout/VerticalCurvedList"/>
    <dgm:cxn modelId="{340EABF6-E06E-E64B-B9CC-8A667CD2511C}" type="presParOf" srcId="{C0B7F780-B66E-4500-8545-8A342E91A4CD}" destId="{BD97AC6A-A531-4027-8100-CBC5E7B01D5B}" srcOrd="1" destOrd="0" presId="urn:microsoft.com/office/officeart/2008/layout/VerticalCurvedList"/>
    <dgm:cxn modelId="{2C4D33BD-2EE7-454D-82C5-33ACBC461AA9}" type="presParOf" srcId="{C0B7F780-B66E-4500-8545-8A342E91A4CD}" destId="{219E747D-81F6-4AF7-99F9-E6536D7EABCD}" srcOrd="2" destOrd="0" presId="urn:microsoft.com/office/officeart/2008/layout/VerticalCurvedList"/>
    <dgm:cxn modelId="{1DE85E72-548C-0F47-987D-50B501ACB6B0}" type="presParOf" srcId="{C0B7F780-B66E-4500-8545-8A342E91A4CD}" destId="{C1D51002-7E46-4D69-94C4-EEDB0BC15CB8}" srcOrd="3" destOrd="0" presId="urn:microsoft.com/office/officeart/2008/layout/VerticalCurvedList"/>
    <dgm:cxn modelId="{BA346534-55CA-D448-908F-97EA6C2EE081}" type="presParOf" srcId="{AD21537D-3008-4A69-9878-91E7D2096347}" destId="{146F8B7E-141E-4E0C-83D3-B06F1F9BA8E2}" srcOrd="1" destOrd="0" presId="urn:microsoft.com/office/officeart/2008/layout/VerticalCurvedList"/>
    <dgm:cxn modelId="{EB50A901-9ADF-0245-B7CD-53D7ACB1D8B2}" type="presParOf" srcId="{AD21537D-3008-4A69-9878-91E7D2096347}" destId="{0D6D056A-B027-4B5A-ACDD-6189921C0F05}" srcOrd="2" destOrd="0" presId="urn:microsoft.com/office/officeart/2008/layout/VerticalCurvedList"/>
    <dgm:cxn modelId="{609A2104-156F-E748-9223-C3E1D8699826}" type="presParOf" srcId="{0D6D056A-B027-4B5A-ACDD-6189921C0F05}" destId="{43A16594-991F-4049-A53A-CB5828C4D6A6}" srcOrd="0" destOrd="0" presId="urn:microsoft.com/office/officeart/2008/layout/VerticalCurvedList"/>
    <dgm:cxn modelId="{AC663344-C1AF-3D41-943B-ACD556A01181}" type="presParOf" srcId="{AD21537D-3008-4A69-9878-91E7D2096347}" destId="{66EEB175-1DBD-4A4A-B108-94DAEAA903F7}" srcOrd="3" destOrd="0" presId="urn:microsoft.com/office/officeart/2008/layout/VerticalCurvedList"/>
    <dgm:cxn modelId="{C7DAD68F-C5A9-B54B-BE83-FEC255F270DF}" type="presParOf" srcId="{AD21537D-3008-4A69-9878-91E7D2096347}" destId="{E5B250AF-E9F8-4B97-8A4C-91CD34DD8457}" srcOrd="4" destOrd="0" presId="urn:microsoft.com/office/officeart/2008/layout/VerticalCurvedList"/>
    <dgm:cxn modelId="{5CDB2643-B719-6046-BFE1-64D413680C4F}" type="presParOf" srcId="{E5B250AF-E9F8-4B97-8A4C-91CD34DD8457}" destId="{7E5BA96C-A35D-4561-BB80-DEFC12073E19}" srcOrd="0" destOrd="0" presId="urn:microsoft.com/office/officeart/2008/layout/VerticalCurvedList"/>
    <dgm:cxn modelId="{EFBE0C0F-E524-064F-997B-4922E34BE01C}" type="presParOf" srcId="{AD21537D-3008-4A69-9878-91E7D2096347}" destId="{F800FEA6-EA88-4875-866B-7952B9A7C1A6}" srcOrd="5" destOrd="0" presId="urn:microsoft.com/office/officeart/2008/layout/VerticalCurvedList"/>
    <dgm:cxn modelId="{E26B1047-183E-3F45-888B-AD5EC7723E07}" type="presParOf" srcId="{AD21537D-3008-4A69-9878-91E7D2096347}" destId="{8C903D3D-0A78-4D83-978E-137379ADFF8A}" srcOrd="6" destOrd="0" presId="urn:microsoft.com/office/officeart/2008/layout/VerticalCurvedList"/>
    <dgm:cxn modelId="{911B895E-F0C2-794F-ACFB-D125BC8CDF2F}" type="presParOf" srcId="{8C903D3D-0A78-4D83-978E-137379ADFF8A}" destId="{47461F92-FB0F-4762-870B-5BDACF3601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878F4-0F18-4073-8366-7352EBE4D6F7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0455F7-E01A-44AD-8581-CF755917C771}">
      <dgm:prSet phldrT="[Текст]"/>
      <dgm:spPr/>
      <dgm:t>
        <a:bodyPr/>
        <a:lstStyle/>
        <a:p>
          <a:r>
            <a:rPr lang="ru-RU" b="1" dirty="0"/>
            <a:t>Объединение лучших </a:t>
          </a:r>
          <a:r>
            <a:rPr lang="ru-RU" b="1" dirty="0" smtClean="0"/>
            <a:t>предпринимателей, менеджеров из 30 стран</a:t>
          </a:r>
          <a:r>
            <a:rPr lang="ru-RU" b="1" dirty="0"/>
            <a:t>, а также профессионалов в сфере бизнес-образования и развития талантов</a:t>
          </a:r>
        </a:p>
      </dgm:t>
    </dgm:pt>
    <dgm:pt modelId="{6ADA34A7-3284-4175-94F2-0CDBEBD92060}" type="parTrans" cxnId="{FA2F8637-717C-4DB1-A542-7F4369B79247}">
      <dgm:prSet/>
      <dgm:spPr/>
      <dgm:t>
        <a:bodyPr/>
        <a:lstStyle/>
        <a:p>
          <a:endParaRPr lang="ru-RU"/>
        </a:p>
      </dgm:t>
    </dgm:pt>
    <dgm:pt modelId="{4B256FAF-6F5F-4AB6-84A5-AC4CEA430411}" type="sibTrans" cxnId="{FA2F8637-717C-4DB1-A542-7F4369B79247}">
      <dgm:prSet/>
      <dgm:spPr/>
      <dgm:t>
        <a:bodyPr/>
        <a:lstStyle/>
        <a:p>
          <a:endParaRPr lang="ru-RU"/>
        </a:p>
      </dgm:t>
    </dgm:pt>
    <dgm:pt modelId="{743C3C24-12B7-4B39-A1A6-73BF323FB0EF}">
      <dgm:prSet phldrT="[Текст]"/>
      <dgm:spPr/>
      <dgm:t>
        <a:bodyPr/>
        <a:lstStyle/>
        <a:p>
          <a:r>
            <a:rPr lang="ru-RU" dirty="0"/>
            <a:t>Коммуникационная площадка для обсуждения тенденций в области бизнес-образования, трансляция опыта лидеров рынка</a:t>
          </a:r>
        </a:p>
      </dgm:t>
    </dgm:pt>
    <dgm:pt modelId="{78EFF143-5B4B-4F5E-A840-BB1DDF813BA5}" type="parTrans" cxnId="{9E70B214-7D7D-4F97-8FDA-3A0CC21026EA}">
      <dgm:prSet/>
      <dgm:spPr/>
      <dgm:t>
        <a:bodyPr/>
        <a:lstStyle/>
        <a:p>
          <a:endParaRPr lang="ru-RU"/>
        </a:p>
      </dgm:t>
    </dgm:pt>
    <dgm:pt modelId="{1ADF0ED6-1AF5-4933-A45A-5500E7C3AA98}" type="sibTrans" cxnId="{9E70B214-7D7D-4F97-8FDA-3A0CC21026EA}">
      <dgm:prSet/>
      <dgm:spPr/>
      <dgm:t>
        <a:bodyPr/>
        <a:lstStyle/>
        <a:p>
          <a:endParaRPr lang="ru-RU"/>
        </a:p>
      </dgm:t>
    </dgm:pt>
    <dgm:pt modelId="{63500798-E661-4C8D-800E-0D358A4634AC}">
      <dgm:prSet phldrT="[Текст]"/>
      <dgm:spPr/>
      <dgm:t>
        <a:bodyPr/>
        <a:lstStyle/>
        <a:p>
          <a:r>
            <a:rPr lang="ru-RU" dirty="0"/>
            <a:t>Соревнование среди лучших управленческих команд, определение мирового чемпиона по стратегии и управлению бизнесом</a:t>
          </a:r>
        </a:p>
      </dgm:t>
    </dgm:pt>
    <dgm:pt modelId="{73787F7D-C059-4AEE-98B1-709043083A13}" type="parTrans" cxnId="{CF20211F-8D6C-489A-B05C-3675DC66C74B}">
      <dgm:prSet/>
      <dgm:spPr/>
      <dgm:t>
        <a:bodyPr/>
        <a:lstStyle/>
        <a:p>
          <a:endParaRPr lang="ru-RU"/>
        </a:p>
      </dgm:t>
    </dgm:pt>
    <dgm:pt modelId="{A5C9D55C-CD41-484C-B6A1-BD97228751D3}" type="sibTrans" cxnId="{CF20211F-8D6C-489A-B05C-3675DC66C74B}">
      <dgm:prSet/>
      <dgm:spPr/>
      <dgm:t>
        <a:bodyPr/>
        <a:lstStyle/>
        <a:p>
          <a:endParaRPr lang="ru-RU"/>
        </a:p>
      </dgm:t>
    </dgm:pt>
    <dgm:pt modelId="{6B68312F-50A6-4E48-AB61-5642F406D70B}" type="pres">
      <dgm:prSet presAssocID="{6B8878F4-0F18-4073-8366-7352EBE4D6F7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AD21537D-3008-4A69-9878-91E7D2096347}" type="pres">
      <dgm:prSet presAssocID="{6B8878F4-0F18-4073-8366-7352EBE4D6F7}" presName="Name1" presStyleCnt="0"/>
      <dgm:spPr/>
    </dgm:pt>
    <dgm:pt modelId="{C0B7F780-B66E-4500-8545-8A342E91A4CD}" type="pres">
      <dgm:prSet presAssocID="{6B8878F4-0F18-4073-8366-7352EBE4D6F7}" presName="cycle" presStyleCnt="0"/>
      <dgm:spPr/>
    </dgm:pt>
    <dgm:pt modelId="{B78FEB44-BDF8-4AD5-94B2-3B7D83BD9A2B}" type="pres">
      <dgm:prSet presAssocID="{6B8878F4-0F18-4073-8366-7352EBE4D6F7}" presName="srcNode" presStyleLbl="node1" presStyleIdx="0" presStyleCnt="3"/>
      <dgm:spPr/>
    </dgm:pt>
    <dgm:pt modelId="{BD97AC6A-A531-4027-8100-CBC5E7B01D5B}" type="pres">
      <dgm:prSet presAssocID="{6B8878F4-0F18-4073-8366-7352EBE4D6F7}" presName="conn" presStyleLbl="parChTrans1D2" presStyleIdx="0" presStyleCnt="1"/>
      <dgm:spPr/>
      <dgm:t>
        <a:bodyPr/>
        <a:lstStyle/>
        <a:p>
          <a:endParaRPr lang="ru-RU"/>
        </a:p>
      </dgm:t>
    </dgm:pt>
    <dgm:pt modelId="{219E747D-81F6-4AF7-99F9-E6536D7EABCD}" type="pres">
      <dgm:prSet presAssocID="{6B8878F4-0F18-4073-8366-7352EBE4D6F7}" presName="extraNode" presStyleLbl="node1" presStyleIdx="0" presStyleCnt="3"/>
      <dgm:spPr/>
    </dgm:pt>
    <dgm:pt modelId="{C1D51002-7E46-4D69-94C4-EEDB0BC15CB8}" type="pres">
      <dgm:prSet presAssocID="{6B8878F4-0F18-4073-8366-7352EBE4D6F7}" presName="dstNode" presStyleLbl="node1" presStyleIdx="0" presStyleCnt="3"/>
      <dgm:spPr/>
    </dgm:pt>
    <dgm:pt modelId="{146F8B7E-141E-4E0C-83D3-B06F1F9BA8E2}" type="pres">
      <dgm:prSet presAssocID="{300455F7-E01A-44AD-8581-CF755917C77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D056A-B027-4B5A-ACDD-6189921C0F05}" type="pres">
      <dgm:prSet presAssocID="{300455F7-E01A-44AD-8581-CF755917C771}" presName="accent_1" presStyleCnt="0"/>
      <dgm:spPr/>
    </dgm:pt>
    <dgm:pt modelId="{43A16594-991F-4049-A53A-CB5828C4D6A6}" type="pres">
      <dgm:prSet presAssocID="{300455F7-E01A-44AD-8581-CF755917C771}" presName="accentRepeatNode" presStyleLbl="solidFgAcc1" presStyleIdx="0" presStyleCnt="3"/>
      <dgm:spPr/>
    </dgm:pt>
    <dgm:pt modelId="{66EEB175-1DBD-4A4A-B108-94DAEAA903F7}" type="pres">
      <dgm:prSet presAssocID="{743C3C24-12B7-4B39-A1A6-73BF323FB0E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250AF-E9F8-4B97-8A4C-91CD34DD8457}" type="pres">
      <dgm:prSet presAssocID="{743C3C24-12B7-4B39-A1A6-73BF323FB0EF}" presName="accent_2" presStyleCnt="0"/>
      <dgm:spPr/>
    </dgm:pt>
    <dgm:pt modelId="{7E5BA96C-A35D-4561-BB80-DEFC12073E19}" type="pres">
      <dgm:prSet presAssocID="{743C3C24-12B7-4B39-A1A6-73BF323FB0EF}" presName="accentRepeatNode" presStyleLbl="solidFgAcc1" presStyleIdx="1" presStyleCnt="3"/>
      <dgm:spPr/>
    </dgm:pt>
    <dgm:pt modelId="{F800FEA6-EA88-4875-866B-7952B9A7C1A6}" type="pres">
      <dgm:prSet presAssocID="{63500798-E661-4C8D-800E-0D358A4634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03D3D-0A78-4D83-978E-137379ADFF8A}" type="pres">
      <dgm:prSet presAssocID="{63500798-E661-4C8D-800E-0D358A4634AC}" presName="accent_3" presStyleCnt="0"/>
      <dgm:spPr/>
    </dgm:pt>
    <dgm:pt modelId="{47461F92-FB0F-4762-870B-5BDACF36010B}" type="pres">
      <dgm:prSet presAssocID="{63500798-E661-4C8D-800E-0D358A4634AC}" presName="accentRepeatNode" presStyleLbl="solidFgAcc1" presStyleIdx="2" presStyleCnt="3"/>
      <dgm:spPr/>
    </dgm:pt>
  </dgm:ptLst>
  <dgm:cxnLst>
    <dgm:cxn modelId="{54709EF2-91C3-EE45-A606-D2E0647A6DEA}" type="presOf" srcId="{63500798-E661-4C8D-800E-0D358A4634AC}" destId="{F800FEA6-EA88-4875-866B-7952B9A7C1A6}" srcOrd="0" destOrd="0" presId="urn:microsoft.com/office/officeart/2008/layout/VerticalCurvedList"/>
    <dgm:cxn modelId="{2051B5D9-6A71-1B44-8C3A-7B763A8226C8}" type="presOf" srcId="{4B256FAF-6F5F-4AB6-84A5-AC4CEA430411}" destId="{BD97AC6A-A531-4027-8100-CBC5E7B01D5B}" srcOrd="0" destOrd="0" presId="urn:microsoft.com/office/officeart/2008/layout/VerticalCurvedList"/>
    <dgm:cxn modelId="{9E70B214-7D7D-4F97-8FDA-3A0CC21026EA}" srcId="{6B8878F4-0F18-4073-8366-7352EBE4D6F7}" destId="{743C3C24-12B7-4B39-A1A6-73BF323FB0EF}" srcOrd="1" destOrd="0" parTransId="{78EFF143-5B4B-4F5E-A840-BB1DDF813BA5}" sibTransId="{1ADF0ED6-1AF5-4933-A45A-5500E7C3AA98}"/>
    <dgm:cxn modelId="{9C8EC7BA-3504-C845-B2F0-2B751E65BFA0}" type="presOf" srcId="{743C3C24-12B7-4B39-A1A6-73BF323FB0EF}" destId="{66EEB175-1DBD-4A4A-B108-94DAEAA903F7}" srcOrd="0" destOrd="0" presId="urn:microsoft.com/office/officeart/2008/layout/VerticalCurvedList"/>
    <dgm:cxn modelId="{3C595EEF-15AA-9A49-AF2F-13D3D9A21A5D}" type="presOf" srcId="{300455F7-E01A-44AD-8581-CF755917C771}" destId="{146F8B7E-141E-4E0C-83D3-B06F1F9BA8E2}" srcOrd="0" destOrd="0" presId="urn:microsoft.com/office/officeart/2008/layout/VerticalCurvedList"/>
    <dgm:cxn modelId="{82E477FE-3249-AE48-858C-1C70BE1A7259}" type="presOf" srcId="{6B8878F4-0F18-4073-8366-7352EBE4D6F7}" destId="{6B68312F-50A6-4E48-AB61-5642F406D70B}" srcOrd="0" destOrd="0" presId="urn:microsoft.com/office/officeart/2008/layout/VerticalCurvedList"/>
    <dgm:cxn modelId="{CF20211F-8D6C-489A-B05C-3675DC66C74B}" srcId="{6B8878F4-0F18-4073-8366-7352EBE4D6F7}" destId="{63500798-E661-4C8D-800E-0D358A4634AC}" srcOrd="2" destOrd="0" parTransId="{73787F7D-C059-4AEE-98B1-709043083A13}" sibTransId="{A5C9D55C-CD41-484C-B6A1-BD97228751D3}"/>
    <dgm:cxn modelId="{FA2F8637-717C-4DB1-A542-7F4369B79247}" srcId="{6B8878F4-0F18-4073-8366-7352EBE4D6F7}" destId="{300455F7-E01A-44AD-8581-CF755917C771}" srcOrd="0" destOrd="0" parTransId="{6ADA34A7-3284-4175-94F2-0CDBEBD92060}" sibTransId="{4B256FAF-6F5F-4AB6-84A5-AC4CEA430411}"/>
    <dgm:cxn modelId="{CFEFCC72-C103-FD4F-A236-D36B3855A916}" type="presParOf" srcId="{6B68312F-50A6-4E48-AB61-5642F406D70B}" destId="{AD21537D-3008-4A69-9878-91E7D2096347}" srcOrd="0" destOrd="0" presId="urn:microsoft.com/office/officeart/2008/layout/VerticalCurvedList"/>
    <dgm:cxn modelId="{C1E1012C-056E-994D-BF81-18408209695B}" type="presParOf" srcId="{AD21537D-3008-4A69-9878-91E7D2096347}" destId="{C0B7F780-B66E-4500-8545-8A342E91A4CD}" srcOrd="0" destOrd="0" presId="urn:microsoft.com/office/officeart/2008/layout/VerticalCurvedList"/>
    <dgm:cxn modelId="{3D31815A-C787-E549-929C-C012D7714291}" type="presParOf" srcId="{C0B7F780-B66E-4500-8545-8A342E91A4CD}" destId="{B78FEB44-BDF8-4AD5-94B2-3B7D83BD9A2B}" srcOrd="0" destOrd="0" presId="urn:microsoft.com/office/officeart/2008/layout/VerticalCurvedList"/>
    <dgm:cxn modelId="{EA5E748C-1B80-974E-AC18-86D22C156B1C}" type="presParOf" srcId="{C0B7F780-B66E-4500-8545-8A342E91A4CD}" destId="{BD97AC6A-A531-4027-8100-CBC5E7B01D5B}" srcOrd="1" destOrd="0" presId="urn:microsoft.com/office/officeart/2008/layout/VerticalCurvedList"/>
    <dgm:cxn modelId="{1ABBDD9B-7BFE-3B40-8082-1F5E09EF8453}" type="presParOf" srcId="{C0B7F780-B66E-4500-8545-8A342E91A4CD}" destId="{219E747D-81F6-4AF7-99F9-E6536D7EABCD}" srcOrd="2" destOrd="0" presId="urn:microsoft.com/office/officeart/2008/layout/VerticalCurvedList"/>
    <dgm:cxn modelId="{7A4E2CDE-D3AF-204E-872C-47253D48F800}" type="presParOf" srcId="{C0B7F780-B66E-4500-8545-8A342E91A4CD}" destId="{C1D51002-7E46-4D69-94C4-EEDB0BC15CB8}" srcOrd="3" destOrd="0" presId="urn:microsoft.com/office/officeart/2008/layout/VerticalCurvedList"/>
    <dgm:cxn modelId="{ED5F814D-2A99-F345-9912-5CA961E95738}" type="presParOf" srcId="{AD21537D-3008-4A69-9878-91E7D2096347}" destId="{146F8B7E-141E-4E0C-83D3-B06F1F9BA8E2}" srcOrd="1" destOrd="0" presId="urn:microsoft.com/office/officeart/2008/layout/VerticalCurvedList"/>
    <dgm:cxn modelId="{38BE7352-E1AF-EE4E-8619-11AA69230EC3}" type="presParOf" srcId="{AD21537D-3008-4A69-9878-91E7D2096347}" destId="{0D6D056A-B027-4B5A-ACDD-6189921C0F05}" srcOrd="2" destOrd="0" presId="urn:microsoft.com/office/officeart/2008/layout/VerticalCurvedList"/>
    <dgm:cxn modelId="{B7223B80-7A5C-E346-BFD3-9256276091CE}" type="presParOf" srcId="{0D6D056A-B027-4B5A-ACDD-6189921C0F05}" destId="{43A16594-991F-4049-A53A-CB5828C4D6A6}" srcOrd="0" destOrd="0" presId="urn:microsoft.com/office/officeart/2008/layout/VerticalCurvedList"/>
    <dgm:cxn modelId="{913FD263-23C0-A047-85E5-93040538B2E9}" type="presParOf" srcId="{AD21537D-3008-4A69-9878-91E7D2096347}" destId="{66EEB175-1DBD-4A4A-B108-94DAEAA903F7}" srcOrd="3" destOrd="0" presId="urn:microsoft.com/office/officeart/2008/layout/VerticalCurvedList"/>
    <dgm:cxn modelId="{3C8C24A8-CD28-B940-8ACC-DC2732F249AA}" type="presParOf" srcId="{AD21537D-3008-4A69-9878-91E7D2096347}" destId="{E5B250AF-E9F8-4B97-8A4C-91CD34DD8457}" srcOrd="4" destOrd="0" presId="urn:microsoft.com/office/officeart/2008/layout/VerticalCurvedList"/>
    <dgm:cxn modelId="{F9D33101-D8B5-7144-BC03-764E3C234E60}" type="presParOf" srcId="{E5B250AF-E9F8-4B97-8A4C-91CD34DD8457}" destId="{7E5BA96C-A35D-4561-BB80-DEFC12073E19}" srcOrd="0" destOrd="0" presId="urn:microsoft.com/office/officeart/2008/layout/VerticalCurvedList"/>
    <dgm:cxn modelId="{DDC0D27E-D627-674F-B087-E07C7C42D15E}" type="presParOf" srcId="{AD21537D-3008-4A69-9878-91E7D2096347}" destId="{F800FEA6-EA88-4875-866B-7952B9A7C1A6}" srcOrd="5" destOrd="0" presId="urn:microsoft.com/office/officeart/2008/layout/VerticalCurvedList"/>
    <dgm:cxn modelId="{D608DE01-8AF1-F548-88D0-47360B527A13}" type="presParOf" srcId="{AD21537D-3008-4A69-9878-91E7D2096347}" destId="{8C903D3D-0A78-4D83-978E-137379ADFF8A}" srcOrd="6" destOrd="0" presId="urn:microsoft.com/office/officeart/2008/layout/VerticalCurvedList"/>
    <dgm:cxn modelId="{915C1C53-A4A2-1E48-A054-706F30CDCDC7}" type="presParOf" srcId="{8C903D3D-0A78-4D83-978E-137379ADFF8A}" destId="{47461F92-FB0F-4762-870B-5BDACF3601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D1FBC-09E4-4F8B-B238-29D76F78814A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AFE82B4-3A2E-4485-8EF7-2FDCF1E09523}">
      <dgm:prSet phldrT="[Текст]" custT="1"/>
      <dgm:spPr/>
      <dgm:t>
        <a:bodyPr/>
        <a:lstStyle/>
        <a:p>
          <a:r>
            <a:rPr lang="ru-RU" sz="1200" dirty="0">
              <a:latin typeface="Tahoma"/>
              <a:cs typeface="Tahoma"/>
            </a:rPr>
            <a:t>Победа в Национальном </a:t>
          </a:r>
          <a:r>
            <a:rPr lang="ru-RU" sz="1200" dirty="0" smtClean="0">
              <a:latin typeface="Tahoma"/>
              <a:cs typeface="Tahoma"/>
            </a:rPr>
            <a:t>финале среди действующих менеджеров</a:t>
          </a:r>
          <a:endParaRPr lang="ru-RU" sz="1200" dirty="0">
            <a:latin typeface="Tahoma"/>
            <a:cs typeface="Tahoma"/>
          </a:endParaRPr>
        </a:p>
      </dgm:t>
    </dgm:pt>
    <dgm:pt modelId="{215DF27D-0FB9-4107-9CA7-D204A100481A}" type="parTrans" cxnId="{8F19E9DE-7ADA-48E0-8A6B-25A15D2CD9E0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E33B2B9B-3255-4962-B2BB-54E3A44B211E}" type="sibTrans" cxnId="{8F19E9DE-7ADA-48E0-8A6B-25A15D2CD9E0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13009C72-400A-4A7B-86B0-0106C32C17B0}">
      <dgm:prSet phldrT="[Текст]" custT="1"/>
      <dgm:spPr/>
      <dgm:t>
        <a:bodyPr/>
        <a:lstStyle/>
        <a:p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Выход в суперфинал Мирового </a:t>
          </a:r>
          <a:r>
            <a:rPr lang="ru-RU" sz="12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финала</a:t>
          </a:r>
          <a:endParaRPr lang="ru-RU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Tahoma"/>
          </a:endParaRPr>
        </a:p>
      </dgm:t>
    </dgm:pt>
    <dgm:pt modelId="{BA5CE7A0-E3DF-4804-A18F-A2D9BBE65122}" type="parTrans" cxnId="{1A978D47-8715-40B2-97B2-6F8722868248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73C6705A-2835-4A8A-9D27-3BEAEB423204}" type="sibTrans" cxnId="{1A978D47-8715-40B2-97B2-6F8722868248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E76D3B07-85BD-4DA3-956E-22046A496124}">
      <dgm:prSet phldrT="[Текст]" custT="1"/>
      <dgm:spPr/>
      <dgm:t>
        <a:bodyPr/>
        <a:lstStyle/>
        <a:p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5 </a:t>
          </a:r>
          <a:r>
            <a:rPr lang="ru-RU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место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на Мировом </a:t>
          </a:r>
          <a:r>
            <a:rPr lang="ru-RU" sz="12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финале</a:t>
          </a:r>
          <a:endParaRPr lang="ru-RU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Tahoma"/>
          </a:endParaRPr>
        </a:p>
      </dgm:t>
    </dgm:pt>
    <dgm:pt modelId="{172E5F72-2397-4C98-8780-DEF7A5E67083}" type="parTrans" cxnId="{0E158302-E88D-456E-9809-BCF57FC2C9E1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82A63527-3D18-4CE9-A4F7-AFB711F0B270}" type="sibTrans" cxnId="{0E158302-E88D-456E-9809-BCF57FC2C9E1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F7D2A636-3EF3-4D21-A66E-4EB707BAFE8E}" type="pres">
      <dgm:prSet presAssocID="{34AD1FBC-09E4-4F8B-B238-29D76F78814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2D8509F-27FF-4DC1-B90B-1BC7954DACDB}" type="pres">
      <dgm:prSet presAssocID="{4AFE82B4-3A2E-4485-8EF7-2FDCF1E09523}" presName="composite" presStyleCnt="0"/>
      <dgm:spPr/>
    </dgm:pt>
    <dgm:pt modelId="{1D9E865E-BB2B-4BE0-AFDE-5F1FD158589F}" type="pres">
      <dgm:prSet presAssocID="{4AFE82B4-3A2E-4485-8EF7-2FDCF1E09523}" presName="LShape" presStyleLbl="alignNode1" presStyleIdx="0" presStyleCnt="5" custScaleX="114798"/>
      <dgm:spPr>
        <a:solidFill>
          <a:srgbClr val="FF0000"/>
        </a:solidFill>
      </dgm:spPr>
    </dgm:pt>
    <dgm:pt modelId="{CD5D185A-C3F0-402E-9AF7-BAA37F89A791}" type="pres">
      <dgm:prSet presAssocID="{4AFE82B4-3A2E-4485-8EF7-2FDCF1E09523}" presName="ParentText" presStyleLbl="revTx" presStyleIdx="0" presStyleCnt="3" custScaleX="109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2FA8C-6D72-48AE-ACEC-0E3780084E13}" type="pres">
      <dgm:prSet presAssocID="{4AFE82B4-3A2E-4485-8EF7-2FDCF1E09523}" presName="Triangle" presStyleLbl="alignNode1" presStyleIdx="1" presStyleCnt="5"/>
      <dgm:spPr>
        <a:solidFill>
          <a:srgbClr val="FF0000"/>
        </a:solidFill>
      </dgm:spPr>
    </dgm:pt>
    <dgm:pt modelId="{3D2EFCF5-0552-4AA7-9919-46D5D91FCD2E}" type="pres">
      <dgm:prSet presAssocID="{E33B2B9B-3255-4962-B2BB-54E3A44B211E}" presName="sibTrans" presStyleCnt="0"/>
      <dgm:spPr/>
    </dgm:pt>
    <dgm:pt modelId="{74AC250C-022A-4CFC-9610-072555497492}" type="pres">
      <dgm:prSet presAssocID="{E33B2B9B-3255-4962-B2BB-54E3A44B211E}" presName="space" presStyleCnt="0"/>
      <dgm:spPr/>
    </dgm:pt>
    <dgm:pt modelId="{A46B71CE-6E2B-4151-8159-5621277D0987}" type="pres">
      <dgm:prSet presAssocID="{13009C72-400A-4A7B-86B0-0106C32C17B0}" presName="composite" presStyleCnt="0"/>
      <dgm:spPr/>
    </dgm:pt>
    <dgm:pt modelId="{60B15BCF-3A3A-43AD-8423-5DE3C6A37B7F}" type="pres">
      <dgm:prSet presAssocID="{13009C72-400A-4A7B-86B0-0106C32C17B0}" presName="LShape" presStyleLbl="alignNode1" presStyleIdx="2" presStyleCnt="5" custScaleX="94062" custLinFactNeighborX="6369"/>
      <dgm:spPr>
        <a:solidFill>
          <a:srgbClr val="FF0000"/>
        </a:solidFill>
      </dgm:spPr>
    </dgm:pt>
    <dgm:pt modelId="{87878146-AA04-4DB5-8580-72268251F0CA}" type="pres">
      <dgm:prSet presAssocID="{13009C72-400A-4A7B-86B0-0106C32C17B0}" presName="ParentText" presStyleLbl="revTx" presStyleIdx="1" presStyleCnt="3" custScaleX="118861" custLinFactNeighborX="20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C0EEF-E82E-44BB-94A1-F3EAFAA3E3F0}" type="pres">
      <dgm:prSet presAssocID="{13009C72-400A-4A7B-86B0-0106C32C17B0}" presName="Triangle" presStyleLbl="alignNode1" presStyleIdx="3" presStyleCnt="5" custLinFactNeighborX="18786"/>
      <dgm:spPr>
        <a:solidFill>
          <a:srgbClr val="FF0000"/>
        </a:solidFill>
      </dgm:spPr>
    </dgm:pt>
    <dgm:pt modelId="{B81F2B9F-8E3D-460E-8A43-BE3C8095640A}" type="pres">
      <dgm:prSet presAssocID="{73C6705A-2835-4A8A-9D27-3BEAEB423204}" presName="sibTrans" presStyleCnt="0"/>
      <dgm:spPr/>
    </dgm:pt>
    <dgm:pt modelId="{C0986397-391F-424C-8E0A-9365AA81119E}" type="pres">
      <dgm:prSet presAssocID="{73C6705A-2835-4A8A-9D27-3BEAEB423204}" presName="space" presStyleCnt="0"/>
      <dgm:spPr/>
    </dgm:pt>
    <dgm:pt modelId="{E2D63B91-27C8-4D6E-A720-26DBE60B34F3}" type="pres">
      <dgm:prSet presAssocID="{E76D3B07-85BD-4DA3-956E-22046A496124}" presName="composite" presStyleCnt="0"/>
      <dgm:spPr/>
    </dgm:pt>
    <dgm:pt modelId="{B361CA32-35EE-4483-A8C9-6C4F47887217}" type="pres">
      <dgm:prSet presAssocID="{E76D3B07-85BD-4DA3-956E-22046A496124}" presName="LShape" presStyleLbl="alignNode1" presStyleIdx="4" presStyleCnt="5"/>
      <dgm:spPr>
        <a:solidFill>
          <a:srgbClr val="FF0000"/>
        </a:solidFill>
      </dgm:spPr>
    </dgm:pt>
    <dgm:pt modelId="{C551D302-9DA2-4412-BB0C-DFD0841A1997}" type="pres">
      <dgm:prSet presAssocID="{E76D3B07-85BD-4DA3-956E-22046A49612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19E9DE-7ADA-48E0-8A6B-25A15D2CD9E0}" srcId="{34AD1FBC-09E4-4F8B-B238-29D76F78814A}" destId="{4AFE82B4-3A2E-4485-8EF7-2FDCF1E09523}" srcOrd="0" destOrd="0" parTransId="{215DF27D-0FB9-4107-9CA7-D204A100481A}" sibTransId="{E33B2B9B-3255-4962-B2BB-54E3A44B211E}"/>
    <dgm:cxn modelId="{263D3601-5412-094C-8665-4C3DADDFBE50}" type="presOf" srcId="{4AFE82B4-3A2E-4485-8EF7-2FDCF1E09523}" destId="{CD5D185A-C3F0-402E-9AF7-BAA37F89A791}" srcOrd="0" destOrd="0" presId="urn:microsoft.com/office/officeart/2009/3/layout/StepUpProcess"/>
    <dgm:cxn modelId="{0E158302-E88D-456E-9809-BCF57FC2C9E1}" srcId="{34AD1FBC-09E4-4F8B-B238-29D76F78814A}" destId="{E76D3B07-85BD-4DA3-956E-22046A496124}" srcOrd="2" destOrd="0" parTransId="{172E5F72-2397-4C98-8780-DEF7A5E67083}" sibTransId="{82A63527-3D18-4CE9-A4F7-AFB711F0B270}"/>
    <dgm:cxn modelId="{1A978D47-8715-40B2-97B2-6F8722868248}" srcId="{34AD1FBC-09E4-4F8B-B238-29D76F78814A}" destId="{13009C72-400A-4A7B-86B0-0106C32C17B0}" srcOrd="1" destOrd="0" parTransId="{BA5CE7A0-E3DF-4804-A18F-A2D9BBE65122}" sibTransId="{73C6705A-2835-4A8A-9D27-3BEAEB423204}"/>
    <dgm:cxn modelId="{1B3BFAC1-E391-A249-AD2E-3792CE793F50}" type="presOf" srcId="{34AD1FBC-09E4-4F8B-B238-29D76F78814A}" destId="{F7D2A636-3EF3-4D21-A66E-4EB707BAFE8E}" srcOrd="0" destOrd="0" presId="urn:microsoft.com/office/officeart/2009/3/layout/StepUpProcess"/>
    <dgm:cxn modelId="{E1E665C1-1A88-E847-890D-937BFF59F7AD}" type="presOf" srcId="{13009C72-400A-4A7B-86B0-0106C32C17B0}" destId="{87878146-AA04-4DB5-8580-72268251F0CA}" srcOrd="0" destOrd="0" presId="urn:microsoft.com/office/officeart/2009/3/layout/StepUpProcess"/>
    <dgm:cxn modelId="{001735F9-AC90-5E4E-9EE3-BDF1B147EC74}" type="presOf" srcId="{E76D3B07-85BD-4DA3-956E-22046A496124}" destId="{C551D302-9DA2-4412-BB0C-DFD0841A1997}" srcOrd="0" destOrd="0" presId="urn:microsoft.com/office/officeart/2009/3/layout/StepUpProcess"/>
    <dgm:cxn modelId="{DBEC6518-0DB2-0D44-ABD7-CC8CAE6B44BB}" type="presParOf" srcId="{F7D2A636-3EF3-4D21-A66E-4EB707BAFE8E}" destId="{62D8509F-27FF-4DC1-B90B-1BC7954DACDB}" srcOrd="0" destOrd="0" presId="urn:microsoft.com/office/officeart/2009/3/layout/StepUpProcess"/>
    <dgm:cxn modelId="{1C108C37-0769-C14A-8DF0-39DC8F529721}" type="presParOf" srcId="{62D8509F-27FF-4DC1-B90B-1BC7954DACDB}" destId="{1D9E865E-BB2B-4BE0-AFDE-5F1FD158589F}" srcOrd="0" destOrd="0" presId="urn:microsoft.com/office/officeart/2009/3/layout/StepUpProcess"/>
    <dgm:cxn modelId="{777E25A1-79AA-F446-BB85-A9F518E01D7A}" type="presParOf" srcId="{62D8509F-27FF-4DC1-B90B-1BC7954DACDB}" destId="{CD5D185A-C3F0-402E-9AF7-BAA37F89A791}" srcOrd="1" destOrd="0" presId="urn:microsoft.com/office/officeart/2009/3/layout/StepUpProcess"/>
    <dgm:cxn modelId="{C456F9A4-C28C-C943-8F21-8A7431AFBC57}" type="presParOf" srcId="{62D8509F-27FF-4DC1-B90B-1BC7954DACDB}" destId="{0C02FA8C-6D72-48AE-ACEC-0E3780084E13}" srcOrd="2" destOrd="0" presId="urn:microsoft.com/office/officeart/2009/3/layout/StepUpProcess"/>
    <dgm:cxn modelId="{2A3AE19C-518E-514B-86D8-E8834495052E}" type="presParOf" srcId="{F7D2A636-3EF3-4D21-A66E-4EB707BAFE8E}" destId="{3D2EFCF5-0552-4AA7-9919-46D5D91FCD2E}" srcOrd="1" destOrd="0" presId="urn:microsoft.com/office/officeart/2009/3/layout/StepUpProcess"/>
    <dgm:cxn modelId="{7A5500DA-3F1F-4747-AC62-2969CC5F5B29}" type="presParOf" srcId="{3D2EFCF5-0552-4AA7-9919-46D5D91FCD2E}" destId="{74AC250C-022A-4CFC-9610-072555497492}" srcOrd="0" destOrd="0" presId="urn:microsoft.com/office/officeart/2009/3/layout/StepUpProcess"/>
    <dgm:cxn modelId="{FA8C8DF1-ABD6-D14C-BB1D-BFA7E9125C9B}" type="presParOf" srcId="{F7D2A636-3EF3-4D21-A66E-4EB707BAFE8E}" destId="{A46B71CE-6E2B-4151-8159-5621277D0987}" srcOrd="2" destOrd="0" presId="urn:microsoft.com/office/officeart/2009/3/layout/StepUpProcess"/>
    <dgm:cxn modelId="{A5A00AEB-896A-B148-9952-CE2BA11F2065}" type="presParOf" srcId="{A46B71CE-6E2B-4151-8159-5621277D0987}" destId="{60B15BCF-3A3A-43AD-8423-5DE3C6A37B7F}" srcOrd="0" destOrd="0" presId="urn:microsoft.com/office/officeart/2009/3/layout/StepUpProcess"/>
    <dgm:cxn modelId="{7CCD265C-8170-994B-82C7-B7A1D6828FCD}" type="presParOf" srcId="{A46B71CE-6E2B-4151-8159-5621277D0987}" destId="{87878146-AA04-4DB5-8580-72268251F0CA}" srcOrd="1" destOrd="0" presId="urn:microsoft.com/office/officeart/2009/3/layout/StepUpProcess"/>
    <dgm:cxn modelId="{DA363B55-D7F8-CA45-B28D-3614C4B23B79}" type="presParOf" srcId="{A46B71CE-6E2B-4151-8159-5621277D0987}" destId="{C8BC0EEF-E82E-44BB-94A1-F3EAFAA3E3F0}" srcOrd="2" destOrd="0" presId="urn:microsoft.com/office/officeart/2009/3/layout/StepUpProcess"/>
    <dgm:cxn modelId="{35A40198-16F0-5D43-AC61-B46627D038D9}" type="presParOf" srcId="{F7D2A636-3EF3-4D21-A66E-4EB707BAFE8E}" destId="{B81F2B9F-8E3D-460E-8A43-BE3C8095640A}" srcOrd="3" destOrd="0" presId="urn:microsoft.com/office/officeart/2009/3/layout/StepUpProcess"/>
    <dgm:cxn modelId="{B2F315BF-6A3E-8040-9078-1B31761D0363}" type="presParOf" srcId="{B81F2B9F-8E3D-460E-8A43-BE3C8095640A}" destId="{C0986397-391F-424C-8E0A-9365AA81119E}" srcOrd="0" destOrd="0" presId="urn:microsoft.com/office/officeart/2009/3/layout/StepUpProcess"/>
    <dgm:cxn modelId="{032BECC5-D580-2642-B645-340F48319C17}" type="presParOf" srcId="{F7D2A636-3EF3-4D21-A66E-4EB707BAFE8E}" destId="{E2D63B91-27C8-4D6E-A720-26DBE60B34F3}" srcOrd="4" destOrd="0" presId="urn:microsoft.com/office/officeart/2009/3/layout/StepUpProcess"/>
    <dgm:cxn modelId="{4C6FAF69-27E4-024C-8543-C463CAE5D6F3}" type="presParOf" srcId="{E2D63B91-27C8-4D6E-A720-26DBE60B34F3}" destId="{B361CA32-35EE-4483-A8C9-6C4F47887217}" srcOrd="0" destOrd="0" presId="urn:microsoft.com/office/officeart/2009/3/layout/StepUpProcess"/>
    <dgm:cxn modelId="{3A77F818-069E-884B-ACE7-A9401378B5AE}" type="presParOf" srcId="{E2D63B91-27C8-4D6E-A720-26DBE60B34F3}" destId="{C551D302-9DA2-4412-BB0C-DFD0841A199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7AC6A-A531-4027-8100-CBC5E7B01D5B}">
      <dsp:nvSpPr>
        <dsp:cNvPr id="0" name=""/>
        <dsp:cNvSpPr/>
      </dsp:nvSpPr>
      <dsp:spPr>
        <a:xfrm>
          <a:off x="-3509339" y="-539459"/>
          <a:ext cx="4183918" cy="4183918"/>
        </a:xfrm>
        <a:prstGeom prst="blockArc">
          <a:avLst>
            <a:gd name="adj1" fmla="val 18900000"/>
            <a:gd name="adj2" fmla="val 2700000"/>
            <a:gd name="adj3" fmla="val 516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F8B7E-141E-4E0C-83D3-B06F1F9BA8E2}">
      <dsp:nvSpPr>
        <dsp:cNvPr id="0" name=""/>
        <dsp:cNvSpPr/>
      </dsp:nvSpPr>
      <dsp:spPr>
        <a:xfrm>
          <a:off x="433782" y="310499"/>
          <a:ext cx="6130177" cy="620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9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Коммуникационная площадка для представителей государственной власти, университетов, предпринимательской молодежи и компаний-партнеров</a:t>
          </a:r>
          <a:endParaRPr lang="ru-RU" sz="1300" b="1" kern="1200" dirty="0"/>
        </a:p>
      </dsp:txBody>
      <dsp:txXfrm>
        <a:off x="433782" y="310499"/>
        <a:ext cx="6130177" cy="620999"/>
      </dsp:txXfrm>
    </dsp:sp>
    <dsp:sp modelId="{43A16594-991F-4049-A53A-CB5828C4D6A6}">
      <dsp:nvSpPr>
        <dsp:cNvPr id="0" name=""/>
        <dsp:cNvSpPr/>
      </dsp:nvSpPr>
      <dsp:spPr>
        <a:xfrm>
          <a:off x="45657" y="232874"/>
          <a:ext cx="776249" cy="776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EB175-1DBD-4A4A-B108-94DAEAA903F7}">
      <dsp:nvSpPr>
        <dsp:cNvPr id="0" name=""/>
        <dsp:cNvSpPr/>
      </dsp:nvSpPr>
      <dsp:spPr>
        <a:xfrm>
          <a:off x="659516" y="1241999"/>
          <a:ext cx="5904443" cy="620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9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Масштаб финала около 40 команд из </a:t>
          </a:r>
          <a:r>
            <a:rPr lang="ru-RU" sz="1300" kern="1200" dirty="0" smtClean="0"/>
            <a:t>20+ </a:t>
          </a:r>
          <a:r>
            <a:rPr lang="ru-RU" sz="1300" kern="1200" dirty="0"/>
            <a:t>регионов России. В финале участвуют победители региональных кубков и лучшие команды, прошедшие онлайн-отбор</a:t>
          </a:r>
        </a:p>
      </dsp:txBody>
      <dsp:txXfrm>
        <a:off x="659516" y="1241999"/>
        <a:ext cx="5904443" cy="620999"/>
      </dsp:txXfrm>
    </dsp:sp>
    <dsp:sp modelId="{7E5BA96C-A35D-4561-BB80-DEFC12073E19}">
      <dsp:nvSpPr>
        <dsp:cNvPr id="0" name=""/>
        <dsp:cNvSpPr/>
      </dsp:nvSpPr>
      <dsp:spPr>
        <a:xfrm>
          <a:off x="271391" y="1164374"/>
          <a:ext cx="776249" cy="776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0FEA6-EA88-4875-866B-7952B9A7C1A6}">
      <dsp:nvSpPr>
        <dsp:cNvPr id="0" name=""/>
        <dsp:cNvSpPr/>
      </dsp:nvSpPr>
      <dsp:spPr>
        <a:xfrm>
          <a:off x="433782" y="2173499"/>
          <a:ext cx="6130177" cy="620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9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На финале определяется чемпион России по стратегии и управлению бизнесом, который представит страну на международном </a:t>
          </a:r>
          <a:r>
            <a:rPr lang="ru-RU" sz="1300" kern="1200" dirty="0" smtClean="0"/>
            <a:t>финале</a:t>
          </a:r>
          <a:endParaRPr lang="ru-RU" sz="1300" kern="1200" dirty="0"/>
        </a:p>
      </dsp:txBody>
      <dsp:txXfrm>
        <a:off x="433782" y="2173499"/>
        <a:ext cx="6130177" cy="620999"/>
      </dsp:txXfrm>
    </dsp:sp>
    <dsp:sp modelId="{47461F92-FB0F-4762-870B-5BDACF36010B}">
      <dsp:nvSpPr>
        <dsp:cNvPr id="0" name=""/>
        <dsp:cNvSpPr/>
      </dsp:nvSpPr>
      <dsp:spPr>
        <a:xfrm>
          <a:off x="45657" y="2095874"/>
          <a:ext cx="776249" cy="776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7AC6A-A531-4027-8100-CBC5E7B01D5B}">
      <dsp:nvSpPr>
        <dsp:cNvPr id="0" name=""/>
        <dsp:cNvSpPr/>
      </dsp:nvSpPr>
      <dsp:spPr>
        <a:xfrm>
          <a:off x="5625420" y="-539459"/>
          <a:ext cx="4183918" cy="4183918"/>
        </a:xfrm>
        <a:prstGeom prst="blockArc">
          <a:avLst>
            <a:gd name="adj1" fmla="val 8100000"/>
            <a:gd name="adj2" fmla="val 13500000"/>
            <a:gd name="adj3" fmla="val 516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F8B7E-141E-4E0C-83D3-B06F1F9BA8E2}">
      <dsp:nvSpPr>
        <dsp:cNvPr id="0" name=""/>
        <dsp:cNvSpPr/>
      </dsp:nvSpPr>
      <dsp:spPr>
        <a:xfrm>
          <a:off x="40040" y="310499"/>
          <a:ext cx="5826177" cy="620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492919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Объединение лучших </a:t>
          </a:r>
          <a:r>
            <a:rPr lang="ru-RU" sz="1300" b="1" kern="1200" dirty="0" smtClean="0"/>
            <a:t>предпринимателей, менеджеров из 30 стран</a:t>
          </a:r>
          <a:r>
            <a:rPr lang="ru-RU" sz="1300" b="1" kern="1200" dirty="0"/>
            <a:t>, а также профессионалов в сфере бизнес-образования и развития талантов</a:t>
          </a:r>
        </a:p>
      </dsp:txBody>
      <dsp:txXfrm>
        <a:off x="40040" y="310499"/>
        <a:ext cx="5826177" cy="620999"/>
      </dsp:txXfrm>
    </dsp:sp>
    <dsp:sp modelId="{43A16594-991F-4049-A53A-CB5828C4D6A6}">
      <dsp:nvSpPr>
        <dsp:cNvPr id="0" name=""/>
        <dsp:cNvSpPr/>
      </dsp:nvSpPr>
      <dsp:spPr>
        <a:xfrm>
          <a:off x="5478092" y="232874"/>
          <a:ext cx="776249" cy="776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EB175-1DBD-4A4A-B108-94DAEAA903F7}">
      <dsp:nvSpPr>
        <dsp:cNvPr id="0" name=""/>
        <dsp:cNvSpPr/>
      </dsp:nvSpPr>
      <dsp:spPr>
        <a:xfrm>
          <a:off x="40040" y="1241999"/>
          <a:ext cx="5600443" cy="620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492919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Коммуникационная площадка для обсуждения тенденций в области бизнес-образования, трансляция опыта лидеров рынка</a:t>
          </a:r>
        </a:p>
      </dsp:txBody>
      <dsp:txXfrm>
        <a:off x="40040" y="1241999"/>
        <a:ext cx="5600443" cy="620999"/>
      </dsp:txXfrm>
    </dsp:sp>
    <dsp:sp modelId="{7E5BA96C-A35D-4561-BB80-DEFC12073E19}">
      <dsp:nvSpPr>
        <dsp:cNvPr id="0" name=""/>
        <dsp:cNvSpPr/>
      </dsp:nvSpPr>
      <dsp:spPr>
        <a:xfrm>
          <a:off x="5252359" y="1164374"/>
          <a:ext cx="776249" cy="776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0FEA6-EA88-4875-866B-7952B9A7C1A6}">
      <dsp:nvSpPr>
        <dsp:cNvPr id="0" name=""/>
        <dsp:cNvSpPr/>
      </dsp:nvSpPr>
      <dsp:spPr>
        <a:xfrm>
          <a:off x="40040" y="2173499"/>
          <a:ext cx="5826177" cy="6209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492919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Соревнование среди лучших управленческих команд, определение мирового чемпиона по стратегии и управлению бизнесом</a:t>
          </a:r>
        </a:p>
      </dsp:txBody>
      <dsp:txXfrm>
        <a:off x="40040" y="2173499"/>
        <a:ext cx="5826177" cy="620999"/>
      </dsp:txXfrm>
    </dsp:sp>
    <dsp:sp modelId="{47461F92-FB0F-4762-870B-5BDACF36010B}">
      <dsp:nvSpPr>
        <dsp:cNvPr id="0" name=""/>
        <dsp:cNvSpPr/>
      </dsp:nvSpPr>
      <dsp:spPr>
        <a:xfrm>
          <a:off x="5478092" y="2095874"/>
          <a:ext cx="776249" cy="7762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E865E-BB2B-4BE0-AFDE-5F1FD158589F}">
      <dsp:nvSpPr>
        <dsp:cNvPr id="0" name=""/>
        <dsp:cNvSpPr/>
      </dsp:nvSpPr>
      <dsp:spPr>
        <a:xfrm rot="5400000">
          <a:off x="336213" y="414387"/>
          <a:ext cx="737559" cy="140889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D185A-C3F0-402E-9AF7-BAA37F89A791}">
      <dsp:nvSpPr>
        <dsp:cNvPr id="0" name=""/>
        <dsp:cNvSpPr/>
      </dsp:nvSpPr>
      <dsp:spPr>
        <a:xfrm>
          <a:off x="157834" y="871887"/>
          <a:ext cx="1218520" cy="9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/>
              <a:cs typeface="Tahoma"/>
            </a:rPr>
            <a:t>Победа в Национальном </a:t>
          </a:r>
          <a:r>
            <a:rPr lang="ru-RU" sz="1200" kern="1200" dirty="0" smtClean="0">
              <a:latin typeface="Tahoma"/>
              <a:cs typeface="Tahoma"/>
            </a:rPr>
            <a:t>финале среди действующих менеджеров</a:t>
          </a:r>
          <a:endParaRPr lang="ru-RU" sz="1200" kern="1200" dirty="0">
            <a:latin typeface="Tahoma"/>
            <a:cs typeface="Tahoma"/>
          </a:endParaRPr>
        </a:p>
      </dsp:txBody>
      <dsp:txXfrm>
        <a:off x="157834" y="871887"/>
        <a:ext cx="1218520" cy="971225"/>
      </dsp:txXfrm>
    </dsp:sp>
    <dsp:sp modelId="{0C02FA8C-6D72-48AE-ACEC-0E3780084E13}">
      <dsp:nvSpPr>
        <dsp:cNvPr id="0" name=""/>
        <dsp:cNvSpPr/>
      </dsp:nvSpPr>
      <dsp:spPr>
        <a:xfrm>
          <a:off x="1112038" y="414840"/>
          <a:ext cx="209056" cy="209056"/>
        </a:xfrm>
        <a:prstGeom prst="triangle">
          <a:avLst>
            <a:gd name="adj" fmla="val 10000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15BCF-3A3A-43AD-8423-5DE3C6A37B7F}">
      <dsp:nvSpPr>
        <dsp:cNvPr id="0" name=""/>
        <dsp:cNvSpPr/>
      </dsp:nvSpPr>
      <dsp:spPr>
        <a:xfrm rot="5400000">
          <a:off x="1841877" y="205988"/>
          <a:ext cx="737559" cy="115440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78146-AA04-4DB5-8580-72268251F0CA}">
      <dsp:nvSpPr>
        <dsp:cNvPr id="0" name=""/>
        <dsp:cNvSpPr/>
      </dsp:nvSpPr>
      <dsp:spPr>
        <a:xfrm>
          <a:off x="1764884" y="536243"/>
          <a:ext cx="1316977" cy="9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Выход в суперфинал Мирового </a:t>
          </a:r>
          <a:r>
            <a:rPr lang="ru-RU" sz="12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финала</a:t>
          </a:r>
          <a:endParaRPr lang="ru-RU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Tahoma"/>
          </a:endParaRPr>
        </a:p>
      </dsp:txBody>
      <dsp:txXfrm>
        <a:off x="1764884" y="536243"/>
        <a:ext cx="1316977" cy="971225"/>
      </dsp:txXfrm>
    </dsp:sp>
    <dsp:sp modelId="{C8BC0EEF-E82E-44BB-94A1-F3EAFAA3E3F0}">
      <dsp:nvSpPr>
        <dsp:cNvPr id="0" name=""/>
        <dsp:cNvSpPr/>
      </dsp:nvSpPr>
      <dsp:spPr>
        <a:xfrm>
          <a:off x="2578809" y="79196"/>
          <a:ext cx="209056" cy="209056"/>
        </a:xfrm>
        <a:prstGeom prst="triangle">
          <a:avLst>
            <a:gd name="adj" fmla="val 10000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1CA32-35EE-4483-A8C9-6C4F47887217}">
      <dsp:nvSpPr>
        <dsp:cNvPr id="0" name=""/>
        <dsp:cNvSpPr/>
      </dsp:nvSpPr>
      <dsp:spPr>
        <a:xfrm rot="5400000">
          <a:off x="3316525" y="-166093"/>
          <a:ext cx="737559" cy="1227282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1D302-9DA2-4412-BB0C-DFD0841A1997}">
      <dsp:nvSpPr>
        <dsp:cNvPr id="0" name=""/>
        <dsp:cNvSpPr/>
      </dsp:nvSpPr>
      <dsp:spPr>
        <a:xfrm>
          <a:off x="3193408" y="200599"/>
          <a:ext cx="1107997" cy="9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5 </a:t>
          </a:r>
          <a:r>
            <a:rPr lang="ru-RU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место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на Мировом </a:t>
          </a:r>
          <a:r>
            <a:rPr lang="ru-RU" sz="12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финале</a:t>
          </a:r>
          <a:endParaRPr lang="ru-RU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Tahoma"/>
          </a:endParaRPr>
        </a:p>
      </dsp:txBody>
      <dsp:txXfrm>
        <a:off x="3193408" y="200599"/>
        <a:ext cx="1107997" cy="971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1189-524E-4F6E-BF47-D23E5D86E491}" type="datetimeFigureOut">
              <a:rPr lang="ru-RU" smtClean="0"/>
              <a:t>03.12.18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1C590-4C6A-44EC-888A-B66E8826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9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21A8-72CC-4C45-B9D4-300E7D00BDFA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8219C-066B-476C-A593-49BCFAD61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219C-066B-476C-A593-49BCFAD6175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69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1157-D326-4673-8370-C8108C7A4E9B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60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1157-D326-4673-8370-C8108C7A4E9B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93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949325" y="922338"/>
            <a:ext cx="6662738" cy="461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Иконки?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B1FCB-07A0-4EAF-B436-318910B8140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5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219C-066B-476C-A593-49BCFAD6175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03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9pPr>
          </a:lstStyle>
          <a:p>
            <a:fld id="{9E1CC720-4FA0-4B1A-8FC4-E8C1F6CD5F9E}" type="slidenum">
              <a:rPr kumimoji="0" lang="ru-RU" sz="1200">
                <a:latin typeface="Calibri" panose="020F0502020204030204" pitchFamily="34" charset="0"/>
              </a:rPr>
              <a:pPr/>
              <a:t>13</a:t>
            </a:fld>
            <a:endParaRPr kumimoji="0"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3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9pPr>
          </a:lstStyle>
          <a:p>
            <a:fld id="{9E1CC720-4FA0-4B1A-8FC4-E8C1F6CD5F9E}" type="slidenum">
              <a:rPr kumimoji="0" lang="ru-RU" sz="1200">
                <a:latin typeface="Calibri" panose="020F0502020204030204" pitchFamily="34" charset="0"/>
              </a:rPr>
              <a:pPr/>
              <a:t>14</a:t>
            </a:fld>
            <a:endParaRPr kumimoji="0"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3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1157-D326-4673-8370-C8108C7A4E9B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17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6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6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8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4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537327" y="5589592"/>
            <a:ext cx="18716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4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9400381" y="6437314"/>
            <a:ext cx="270008" cy="17938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AB1BC89-2079-464A-8B4B-3699D891D12A}" type="slidenum">
              <a:rPr lang="ru-RU" altLang="ru-RU" sz="1000">
                <a:solidFill>
                  <a:srgbClr val="898989"/>
                </a:solidFill>
              </a:rPr>
              <a:pPr algn="ctr" eaLnBrk="1" hangingPunct="1"/>
              <a:t>‹#›</a:t>
            </a:fld>
            <a:endParaRPr lang="ru-RU" altLang="ru-RU" sz="1000">
              <a:solidFill>
                <a:srgbClr val="898989"/>
              </a:solidFill>
            </a:endParaRPr>
          </a:p>
        </p:txBody>
      </p:sp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194" y="6427789"/>
            <a:ext cx="1492779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16" y="1392239"/>
            <a:ext cx="9608476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29" y="1522414"/>
            <a:ext cx="19433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4728" y="543176"/>
            <a:ext cx="8736544" cy="900000"/>
          </a:xfrm>
        </p:spPr>
        <p:txBody>
          <a:bodyPr lIns="0" tIns="0" rIns="0" bIns="198000" anchor="b">
            <a:noAutofit/>
          </a:bodyPr>
          <a:lstStyle>
            <a:lvl1pPr marL="0" indent="0">
              <a:buFontTx/>
              <a:buNone/>
              <a:defRPr sz="3200" b="0" baseline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84730" y="1983176"/>
            <a:ext cx="4378590" cy="4335074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5159700" y="1983600"/>
            <a:ext cx="4165200" cy="433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7662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6537325" y="5589588"/>
            <a:ext cx="18716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5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03.12.18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533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541834"/>
            <a:ext cx="8915400" cy="4722166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spcBef>
                <a:spcPts val="1800"/>
              </a:spcBef>
              <a:defRPr sz="18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800"/>
            </a:lvl4pPr>
            <a:lvl5pPr>
              <a:spcBef>
                <a:spcPts val="1800"/>
              </a:spcBef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5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22115"/>
          </a:xfrm>
        </p:spPr>
        <p:txBody>
          <a:bodyPr anchor="ctr" anchorCtr="0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541834"/>
            <a:ext cx="8915400" cy="4722166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spcBef>
                <a:spcPts val="1800"/>
              </a:spcBef>
              <a:defRPr sz="18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800"/>
            </a:lvl4pPr>
            <a:lvl5pPr>
              <a:spcBef>
                <a:spcPts val="1800"/>
              </a:spcBef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3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8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1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2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7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1C21-4B31-4E88-93A0-4E1BDDDECEF9}" type="datetimeFigureOut">
              <a:rPr lang="ru-RU" smtClean="0"/>
              <a:pPr/>
              <a:t>03.12.18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  <p:sldLayoutId id="2147483666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2.jpeg"/><Relationship Id="rId20" Type="http://schemas.openxmlformats.org/officeDocument/2006/relationships/image" Target="../media/image16.png"/><Relationship Id="rId10" Type="http://schemas.openxmlformats.org/officeDocument/2006/relationships/image" Target="../media/image173.png"/><Relationship Id="rId11" Type="http://schemas.openxmlformats.org/officeDocument/2006/relationships/image" Target="../media/image174.jpeg"/><Relationship Id="rId12" Type="http://schemas.openxmlformats.org/officeDocument/2006/relationships/image" Target="../media/image175.jpeg"/><Relationship Id="rId13" Type="http://schemas.openxmlformats.org/officeDocument/2006/relationships/image" Target="../media/image176.png"/><Relationship Id="rId14" Type="http://schemas.openxmlformats.org/officeDocument/2006/relationships/image" Target="../media/image177.jpeg"/><Relationship Id="rId15" Type="http://schemas.openxmlformats.org/officeDocument/2006/relationships/image" Target="../media/image178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6.jpeg"/><Relationship Id="rId4" Type="http://schemas.openxmlformats.org/officeDocument/2006/relationships/image" Target="../media/image167.png"/><Relationship Id="rId5" Type="http://schemas.openxmlformats.org/officeDocument/2006/relationships/image" Target="../media/image168.jpeg"/><Relationship Id="rId6" Type="http://schemas.openxmlformats.org/officeDocument/2006/relationships/image" Target="../media/image169.gif"/><Relationship Id="rId7" Type="http://schemas.openxmlformats.org/officeDocument/2006/relationships/image" Target="../media/image170.jpeg"/><Relationship Id="rId8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4" Type="http://schemas.openxmlformats.org/officeDocument/2006/relationships/image" Target="../media/image180.jpeg"/><Relationship Id="rId5" Type="http://schemas.openxmlformats.org/officeDocument/2006/relationships/image" Target="../media/image181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0.png"/><Relationship Id="rId21" Type="http://schemas.openxmlformats.org/officeDocument/2006/relationships/image" Target="../media/image201.png"/><Relationship Id="rId22" Type="http://schemas.openxmlformats.org/officeDocument/2006/relationships/image" Target="../media/image202.png"/><Relationship Id="rId23" Type="http://schemas.openxmlformats.org/officeDocument/2006/relationships/image" Target="../media/image203.png"/><Relationship Id="rId24" Type="http://schemas.openxmlformats.org/officeDocument/2006/relationships/image" Target="../media/image204.png"/><Relationship Id="rId25" Type="http://schemas.openxmlformats.org/officeDocument/2006/relationships/image" Target="../media/image205.jpeg"/><Relationship Id="rId26" Type="http://schemas.openxmlformats.org/officeDocument/2006/relationships/image" Target="../media/image206.jpeg"/><Relationship Id="rId27" Type="http://schemas.openxmlformats.org/officeDocument/2006/relationships/image" Target="../media/image207.png"/><Relationship Id="rId28" Type="http://schemas.openxmlformats.org/officeDocument/2006/relationships/image" Target="../media/image208.png"/><Relationship Id="rId29" Type="http://schemas.openxmlformats.org/officeDocument/2006/relationships/image" Target="../media/image20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30" Type="http://schemas.openxmlformats.org/officeDocument/2006/relationships/image" Target="../media/image210.png"/><Relationship Id="rId31" Type="http://schemas.openxmlformats.org/officeDocument/2006/relationships/image" Target="../media/image211.png"/><Relationship Id="rId32" Type="http://schemas.openxmlformats.org/officeDocument/2006/relationships/image" Target="../media/image212.png"/><Relationship Id="rId9" Type="http://schemas.openxmlformats.org/officeDocument/2006/relationships/image" Target="../media/image189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Relationship Id="rId8" Type="http://schemas.openxmlformats.org/officeDocument/2006/relationships/image" Target="../media/image188.jpeg"/><Relationship Id="rId33" Type="http://schemas.openxmlformats.org/officeDocument/2006/relationships/image" Target="../media/image213.png"/><Relationship Id="rId34" Type="http://schemas.openxmlformats.org/officeDocument/2006/relationships/image" Target="../media/image214.png"/><Relationship Id="rId35" Type="http://schemas.openxmlformats.org/officeDocument/2006/relationships/image" Target="../media/image215.jpeg"/><Relationship Id="rId36" Type="http://schemas.openxmlformats.org/officeDocument/2006/relationships/image" Target="../media/image13.png"/><Relationship Id="rId10" Type="http://schemas.openxmlformats.org/officeDocument/2006/relationships/image" Target="../media/image190.png"/><Relationship Id="rId11" Type="http://schemas.openxmlformats.org/officeDocument/2006/relationships/image" Target="../media/image191.png"/><Relationship Id="rId12" Type="http://schemas.openxmlformats.org/officeDocument/2006/relationships/image" Target="../media/image192.png"/><Relationship Id="rId13" Type="http://schemas.openxmlformats.org/officeDocument/2006/relationships/image" Target="../media/image193.png"/><Relationship Id="rId14" Type="http://schemas.openxmlformats.org/officeDocument/2006/relationships/image" Target="../media/image194.png"/><Relationship Id="rId15" Type="http://schemas.openxmlformats.org/officeDocument/2006/relationships/image" Target="../media/image195.png"/><Relationship Id="rId16" Type="http://schemas.openxmlformats.org/officeDocument/2006/relationships/image" Target="../media/image196.png"/><Relationship Id="rId17" Type="http://schemas.openxmlformats.org/officeDocument/2006/relationships/image" Target="../media/image197.png"/><Relationship Id="rId18" Type="http://schemas.openxmlformats.org/officeDocument/2006/relationships/image" Target="../media/image198.png"/><Relationship Id="rId19" Type="http://schemas.openxmlformats.org/officeDocument/2006/relationships/image" Target="../media/image199.jpeg"/><Relationship Id="rId37" Type="http://schemas.openxmlformats.org/officeDocument/2006/relationships/image" Target="../media/image14.png"/><Relationship Id="rId38" Type="http://schemas.openxmlformats.org/officeDocument/2006/relationships/image" Target="../media/image15.png"/><Relationship Id="rId3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16.jpeg"/><Relationship Id="rId9" Type="http://schemas.openxmlformats.org/officeDocument/2006/relationships/image" Target="../media/image217.jpeg"/><Relationship Id="rId10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18.jpeg"/><Relationship Id="rId9" Type="http://schemas.openxmlformats.org/officeDocument/2006/relationships/image" Target="../media/image219.jpeg"/><Relationship Id="rId10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0.png"/><Relationship Id="rId3" Type="http://schemas.openxmlformats.org/officeDocument/2006/relationships/image" Target="../media/image221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image" Target="../media/image222.png"/><Relationship Id="rId10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microsoft.com/office/2007/relationships/hdphoto" Target="../media/hdphoto1.wdp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26" Type="http://schemas.openxmlformats.org/officeDocument/2006/relationships/image" Target="../media/image45.png"/><Relationship Id="rId27" Type="http://schemas.openxmlformats.org/officeDocument/2006/relationships/image" Target="../media/image46.png"/><Relationship Id="rId28" Type="http://schemas.openxmlformats.org/officeDocument/2006/relationships/image" Target="../media/image47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30" Type="http://schemas.openxmlformats.org/officeDocument/2006/relationships/image" Target="../media/image49.png"/><Relationship Id="rId31" Type="http://schemas.openxmlformats.org/officeDocument/2006/relationships/image" Target="../media/image50.png"/><Relationship Id="rId32" Type="http://schemas.openxmlformats.org/officeDocument/2006/relationships/image" Target="../media/image51.png"/><Relationship Id="rId9" Type="http://schemas.openxmlformats.org/officeDocument/2006/relationships/image" Target="../media/image28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33" Type="http://schemas.openxmlformats.org/officeDocument/2006/relationships/image" Target="../media/image52.png"/><Relationship Id="rId34" Type="http://schemas.openxmlformats.org/officeDocument/2006/relationships/image" Target="../media/image53.png"/><Relationship Id="rId35" Type="http://schemas.openxmlformats.org/officeDocument/2006/relationships/image" Target="../media/image54.jpeg"/><Relationship Id="rId36" Type="http://schemas.openxmlformats.org/officeDocument/2006/relationships/image" Target="../media/image55.jpe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75.png"/><Relationship Id="rId19" Type="http://schemas.openxmlformats.org/officeDocument/2006/relationships/image" Target="../media/image76.png"/><Relationship Id="rId63" Type="http://schemas.openxmlformats.org/officeDocument/2006/relationships/image" Target="../media/image120.png"/><Relationship Id="rId64" Type="http://schemas.openxmlformats.org/officeDocument/2006/relationships/image" Target="../media/image121.png"/><Relationship Id="rId65" Type="http://schemas.openxmlformats.org/officeDocument/2006/relationships/image" Target="../media/image122.png"/><Relationship Id="rId66" Type="http://schemas.openxmlformats.org/officeDocument/2006/relationships/image" Target="../media/image123.png"/><Relationship Id="rId67" Type="http://schemas.openxmlformats.org/officeDocument/2006/relationships/image" Target="../media/image124.png"/><Relationship Id="rId68" Type="http://schemas.openxmlformats.org/officeDocument/2006/relationships/image" Target="../media/image125.png"/><Relationship Id="rId69" Type="http://schemas.openxmlformats.org/officeDocument/2006/relationships/image" Target="../media/image126.png"/><Relationship Id="rId50" Type="http://schemas.openxmlformats.org/officeDocument/2006/relationships/image" Target="../media/image107.png"/><Relationship Id="rId51" Type="http://schemas.openxmlformats.org/officeDocument/2006/relationships/image" Target="../media/image108.png"/><Relationship Id="rId52" Type="http://schemas.openxmlformats.org/officeDocument/2006/relationships/image" Target="../media/image109.png"/><Relationship Id="rId53" Type="http://schemas.openxmlformats.org/officeDocument/2006/relationships/image" Target="../media/image110.png"/><Relationship Id="rId54" Type="http://schemas.openxmlformats.org/officeDocument/2006/relationships/image" Target="../media/image111.png"/><Relationship Id="rId55" Type="http://schemas.openxmlformats.org/officeDocument/2006/relationships/image" Target="../media/image112.png"/><Relationship Id="rId56" Type="http://schemas.openxmlformats.org/officeDocument/2006/relationships/image" Target="../media/image113.png"/><Relationship Id="rId57" Type="http://schemas.openxmlformats.org/officeDocument/2006/relationships/image" Target="../media/image114.png"/><Relationship Id="rId58" Type="http://schemas.openxmlformats.org/officeDocument/2006/relationships/image" Target="../media/image115.png"/><Relationship Id="rId59" Type="http://schemas.openxmlformats.org/officeDocument/2006/relationships/image" Target="../media/image116.png"/><Relationship Id="rId40" Type="http://schemas.openxmlformats.org/officeDocument/2006/relationships/image" Target="../media/image97.png"/><Relationship Id="rId41" Type="http://schemas.openxmlformats.org/officeDocument/2006/relationships/image" Target="../media/image98.png"/><Relationship Id="rId42" Type="http://schemas.openxmlformats.org/officeDocument/2006/relationships/image" Target="../media/image99.png"/><Relationship Id="rId43" Type="http://schemas.openxmlformats.org/officeDocument/2006/relationships/image" Target="../media/image100.png"/><Relationship Id="rId44" Type="http://schemas.openxmlformats.org/officeDocument/2006/relationships/image" Target="../media/image101.png"/><Relationship Id="rId45" Type="http://schemas.openxmlformats.org/officeDocument/2006/relationships/image" Target="../media/image102.png"/><Relationship Id="rId46" Type="http://schemas.openxmlformats.org/officeDocument/2006/relationships/image" Target="../media/image103.png"/><Relationship Id="rId47" Type="http://schemas.openxmlformats.org/officeDocument/2006/relationships/image" Target="../media/image104.png"/><Relationship Id="rId48" Type="http://schemas.openxmlformats.org/officeDocument/2006/relationships/image" Target="../media/image105.png"/><Relationship Id="rId49" Type="http://schemas.openxmlformats.org/officeDocument/2006/relationships/image" Target="../media/image106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30" Type="http://schemas.openxmlformats.org/officeDocument/2006/relationships/image" Target="../media/image87.png"/><Relationship Id="rId31" Type="http://schemas.openxmlformats.org/officeDocument/2006/relationships/image" Target="../media/image88.png"/><Relationship Id="rId32" Type="http://schemas.openxmlformats.org/officeDocument/2006/relationships/image" Target="../media/image89.png"/><Relationship Id="rId33" Type="http://schemas.openxmlformats.org/officeDocument/2006/relationships/image" Target="../media/image90.png"/><Relationship Id="rId34" Type="http://schemas.openxmlformats.org/officeDocument/2006/relationships/image" Target="../media/image91.png"/><Relationship Id="rId35" Type="http://schemas.openxmlformats.org/officeDocument/2006/relationships/image" Target="../media/image92.png"/><Relationship Id="rId36" Type="http://schemas.openxmlformats.org/officeDocument/2006/relationships/image" Target="../media/image93.png"/><Relationship Id="rId37" Type="http://schemas.openxmlformats.org/officeDocument/2006/relationships/image" Target="../media/image94.png"/><Relationship Id="rId38" Type="http://schemas.openxmlformats.org/officeDocument/2006/relationships/image" Target="../media/image95.png"/><Relationship Id="rId39" Type="http://schemas.openxmlformats.org/officeDocument/2006/relationships/image" Target="../media/image96.png"/><Relationship Id="rId70" Type="http://schemas.openxmlformats.org/officeDocument/2006/relationships/image" Target="../media/image13.png"/><Relationship Id="rId71" Type="http://schemas.openxmlformats.org/officeDocument/2006/relationships/image" Target="../media/image14.png"/><Relationship Id="rId72" Type="http://schemas.openxmlformats.org/officeDocument/2006/relationships/image" Target="../media/image15.png"/><Relationship Id="rId20" Type="http://schemas.openxmlformats.org/officeDocument/2006/relationships/image" Target="../media/image77.png"/><Relationship Id="rId21" Type="http://schemas.openxmlformats.org/officeDocument/2006/relationships/image" Target="../media/image78.png"/><Relationship Id="rId22" Type="http://schemas.openxmlformats.org/officeDocument/2006/relationships/image" Target="../media/image79.png"/><Relationship Id="rId23" Type="http://schemas.openxmlformats.org/officeDocument/2006/relationships/image" Target="../media/image80.png"/><Relationship Id="rId24" Type="http://schemas.openxmlformats.org/officeDocument/2006/relationships/image" Target="../media/image81.png"/><Relationship Id="rId25" Type="http://schemas.openxmlformats.org/officeDocument/2006/relationships/image" Target="../media/image82.png"/><Relationship Id="rId26" Type="http://schemas.openxmlformats.org/officeDocument/2006/relationships/image" Target="../media/image83.png"/><Relationship Id="rId27" Type="http://schemas.openxmlformats.org/officeDocument/2006/relationships/image" Target="../media/image84.png"/><Relationship Id="rId28" Type="http://schemas.openxmlformats.org/officeDocument/2006/relationships/image" Target="../media/image85.png"/><Relationship Id="rId29" Type="http://schemas.openxmlformats.org/officeDocument/2006/relationships/image" Target="../media/image86.png"/><Relationship Id="rId73" Type="http://schemas.openxmlformats.org/officeDocument/2006/relationships/image" Target="../media/image16.png"/><Relationship Id="rId60" Type="http://schemas.openxmlformats.org/officeDocument/2006/relationships/image" Target="../media/image117.png"/><Relationship Id="rId61" Type="http://schemas.openxmlformats.org/officeDocument/2006/relationships/image" Target="../media/image118.png"/><Relationship Id="rId62" Type="http://schemas.openxmlformats.org/officeDocument/2006/relationships/image" Target="../media/image119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5.png"/><Relationship Id="rId47" Type="http://schemas.openxmlformats.org/officeDocument/2006/relationships/image" Target="../media/image16.png"/><Relationship Id="rId20" Type="http://schemas.openxmlformats.org/officeDocument/2006/relationships/image" Target="../media/image144.png"/><Relationship Id="rId21" Type="http://schemas.openxmlformats.org/officeDocument/2006/relationships/image" Target="../media/image145.png"/><Relationship Id="rId22" Type="http://schemas.openxmlformats.org/officeDocument/2006/relationships/image" Target="../media/image146.png"/><Relationship Id="rId23" Type="http://schemas.openxmlformats.org/officeDocument/2006/relationships/image" Target="../media/image147.png"/><Relationship Id="rId24" Type="http://schemas.openxmlformats.org/officeDocument/2006/relationships/image" Target="../media/image148.png"/><Relationship Id="rId25" Type="http://schemas.openxmlformats.org/officeDocument/2006/relationships/image" Target="../media/image149.png"/><Relationship Id="rId26" Type="http://schemas.openxmlformats.org/officeDocument/2006/relationships/image" Target="../media/image150.png"/><Relationship Id="rId27" Type="http://schemas.openxmlformats.org/officeDocument/2006/relationships/image" Target="../media/image151.png"/><Relationship Id="rId28" Type="http://schemas.openxmlformats.org/officeDocument/2006/relationships/image" Target="../media/image152.png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30" Type="http://schemas.openxmlformats.org/officeDocument/2006/relationships/image" Target="../media/image154.png"/><Relationship Id="rId31" Type="http://schemas.openxmlformats.org/officeDocument/2006/relationships/image" Target="../media/image155.png"/><Relationship Id="rId32" Type="http://schemas.openxmlformats.org/officeDocument/2006/relationships/image" Target="../media/image156.png"/><Relationship Id="rId9" Type="http://schemas.openxmlformats.org/officeDocument/2006/relationships/image" Target="../media/image134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Relationship Id="rId33" Type="http://schemas.openxmlformats.org/officeDocument/2006/relationships/image" Target="../media/image157.png"/><Relationship Id="rId34" Type="http://schemas.openxmlformats.org/officeDocument/2006/relationships/image" Target="../media/image42.png"/><Relationship Id="rId35" Type="http://schemas.openxmlformats.org/officeDocument/2006/relationships/image" Target="../media/image158.png"/><Relationship Id="rId36" Type="http://schemas.openxmlformats.org/officeDocument/2006/relationships/image" Target="../media/image159.png"/><Relationship Id="rId10" Type="http://schemas.openxmlformats.org/officeDocument/2006/relationships/image" Target="../media/image135.png"/><Relationship Id="rId11" Type="http://schemas.openxmlformats.org/officeDocument/2006/relationships/image" Target="../media/image136.png"/><Relationship Id="rId12" Type="http://schemas.openxmlformats.org/officeDocument/2006/relationships/image" Target="../media/image137.png"/><Relationship Id="rId13" Type="http://schemas.openxmlformats.org/officeDocument/2006/relationships/image" Target="../media/image138.png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32.png"/><Relationship Id="rId18" Type="http://schemas.openxmlformats.org/officeDocument/2006/relationships/image" Target="../media/image142.png"/><Relationship Id="rId19" Type="http://schemas.openxmlformats.org/officeDocument/2006/relationships/image" Target="../media/image143.png"/><Relationship Id="rId37" Type="http://schemas.openxmlformats.org/officeDocument/2006/relationships/image" Target="../media/image160.png"/><Relationship Id="rId38" Type="http://schemas.openxmlformats.org/officeDocument/2006/relationships/image" Target="../media/image161.png"/><Relationship Id="rId39" Type="http://schemas.openxmlformats.org/officeDocument/2006/relationships/image" Target="../media/image162.png"/><Relationship Id="rId40" Type="http://schemas.openxmlformats.org/officeDocument/2006/relationships/image" Target="../media/image163.png"/><Relationship Id="rId41" Type="http://schemas.openxmlformats.org/officeDocument/2006/relationships/image" Target="../media/image164.png"/><Relationship Id="rId42" Type="http://schemas.openxmlformats.org/officeDocument/2006/relationships/image" Target="../media/image165.png"/><Relationship Id="rId43" Type="http://schemas.openxmlformats.org/officeDocument/2006/relationships/image" Target="../media/image51.png"/><Relationship Id="rId44" Type="http://schemas.openxmlformats.org/officeDocument/2006/relationships/image" Target="../media/image13.png"/><Relationship Id="rId4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2120" y="0"/>
            <a:ext cx="3094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263000" y="3159000"/>
            <a:ext cx="8181504" cy="19897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ru-RU" altLang="ru-RU" sz="4800" b="1" dirty="0">
                <a:ln w="1905"/>
                <a:solidFill>
                  <a:srgbClr val="4389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НАЦИОНАЛЬНЫЙ И МИРОВОЙ </a:t>
            </a:r>
            <a:r>
              <a:rPr lang="ru-RU" altLang="ru-RU" sz="4800" b="1" dirty="0" smtClean="0">
                <a:ln w="1905"/>
                <a:solidFill>
                  <a:srgbClr val="4389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ФИНАЛЫ</a:t>
            </a:r>
            <a:r>
              <a:rPr lang="en-US" altLang="ru-RU" sz="4800" b="1" dirty="0" smtClean="0">
                <a:ln w="1905"/>
                <a:solidFill>
                  <a:srgbClr val="4389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endParaRPr lang="ru-RU" altLang="ru-RU" sz="4800" b="1" dirty="0" smtClean="0">
              <a:ln w="1905"/>
              <a:solidFill>
                <a:srgbClr val="43892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4400" b="1" dirty="0" smtClean="0">
                <a:ln w="1905"/>
                <a:solidFill>
                  <a:srgbClr val="4389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СЕЗОН 2018-</a:t>
            </a:r>
            <a:r>
              <a:rPr lang="en-US" altLang="ru-RU" sz="4400" b="1" dirty="0" smtClean="0">
                <a:ln w="1905"/>
                <a:solidFill>
                  <a:srgbClr val="4389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2019</a:t>
            </a:r>
            <a:endParaRPr lang="ru-RU" altLang="ru-RU" sz="4400" b="1" dirty="0">
              <a:ln w="1905"/>
              <a:solidFill>
                <a:srgbClr val="43892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124" name="Picture 12" descr="GM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584" y="267991"/>
            <a:ext cx="1780920" cy="11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Subtitle 2"/>
          <p:cNvSpPr txBox="1">
            <a:spLocks/>
          </p:cNvSpPr>
          <p:nvPr/>
        </p:nvSpPr>
        <p:spPr bwMode="auto">
          <a:xfrm>
            <a:off x="1488000" y="1449000"/>
            <a:ext cx="788180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b="1">
                <a:solidFill>
                  <a:srgbClr val="005973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5973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5973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5973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59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ru-RU" altLang="ru-RU" sz="2000" dirty="0">
                <a:solidFill>
                  <a:srgbClr val="81B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по стратегии и управлению бизнесом</a:t>
            </a:r>
          </a:p>
          <a:p>
            <a:pPr algn="ctr" eaLnBrk="1" hangingPunct="1">
              <a:spcAft>
                <a:spcPts val="600"/>
              </a:spcAft>
              <a:buFont typeface="Arial" charset="0"/>
              <a:buNone/>
            </a:pPr>
            <a:r>
              <a:rPr lang="pt-PT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GLOBAL MANAGEMENT CHALLENGE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19282" y="2435408"/>
            <a:ext cx="708554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2" descr="C:\Users\Кирилл\Desktop\ranepa_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000" y="549000"/>
            <a:ext cx="1666892" cy="5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Кирилл\Desktop\ASI_logo_sho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892" y="498634"/>
            <a:ext cx="1323141" cy="5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Кирилл\Desktop\efm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3000" y="6129000"/>
            <a:ext cx="774985" cy="62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9" descr="Coat_of_Arms_of_Sverdlovsk_oblast.sv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000" y="407435"/>
            <a:ext cx="1035000" cy="7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9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21"/>
          <p:cNvSpPr/>
          <p:nvPr/>
        </p:nvSpPr>
        <p:spPr>
          <a:xfrm>
            <a:off x="1128000" y="10440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Образовательные эффекты и развиваемые компетенции</a:t>
            </a:r>
            <a:endParaRPr lang="en-GB" sz="2000" b="1" dirty="0">
              <a:solidFill>
                <a:schemeClr val="tx2"/>
              </a:solidFill>
            </a:endParaRPr>
          </a:p>
        </p:txBody>
      </p:sp>
      <p:cxnSp>
        <p:nvCxnSpPr>
          <p:cNvPr id="35" name="Conexão Reta 22"/>
          <p:cNvCxnSpPr/>
          <p:nvPr/>
        </p:nvCxnSpPr>
        <p:spPr>
          <a:xfrm>
            <a:off x="685800" y="1425000"/>
            <a:ext cx="86868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/>
          <p:cNvSpPr txBox="1">
            <a:spLocks/>
          </p:cNvSpPr>
          <p:nvPr/>
        </p:nvSpPr>
        <p:spPr bwMode="auto">
          <a:xfrm>
            <a:off x="894000" y="1455409"/>
            <a:ext cx="7884000" cy="45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b="1">
                <a:solidFill>
                  <a:srgbClr val="005973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5973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5973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5973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59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Личные компетенции</a:t>
            </a:r>
            <a:endParaRPr lang="pt-PT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" descr="http://bopt.org/wp-content/uploads/2015/05/prostayastrategiya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2988" y="5134139"/>
            <a:ext cx="1242846" cy="7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ubtitle 2"/>
          <p:cNvSpPr txBox="1">
            <a:spLocks/>
          </p:cNvSpPr>
          <p:nvPr/>
        </p:nvSpPr>
        <p:spPr bwMode="auto">
          <a:xfrm>
            <a:off x="929999" y="4228573"/>
            <a:ext cx="7884000" cy="45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b="1">
                <a:solidFill>
                  <a:srgbClr val="005973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5973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5973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5973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5973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B64A"/>
              </a:buClr>
              <a:defRPr b="1">
                <a:solidFill>
                  <a:srgbClr val="005973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Бизнес компетенции</a:t>
            </a:r>
            <a:endParaRPr lang="pt-PT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6" descr="Картинки по запросу отчетность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34" y="4948953"/>
            <a:ext cx="935297" cy="9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12203" y="3130572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Системное 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мышление</a:t>
            </a:r>
          </a:p>
        </p:txBody>
      </p:sp>
      <p:pic>
        <p:nvPicPr>
          <p:cNvPr id="40" name="Picture 2" descr="Картинки по запросу мозг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41" y="2164130"/>
            <a:ext cx="970556" cy="9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по запросу портфель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096" y="2262825"/>
            <a:ext cx="881938" cy="77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310926" y="3147408"/>
            <a:ext cx="13035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Комплексное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понимание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бизнеса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484985" y="3136430"/>
            <a:ext cx="14686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Принятие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стратегических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решений</a:t>
            </a:r>
          </a:p>
        </p:txBody>
      </p:sp>
      <p:pic>
        <p:nvPicPr>
          <p:cNvPr id="44" name="Picture 10" descr="Картинки по запросу секундомер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172" y="2124000"/>
            <a:ext cx="667655" cy="9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917250" y="3147408"/>
            <a:ext cx="1909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Самоорганизация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и тайм-менеджмент</a:t>
            </a:r>
          </a:p>
        </p:txBody>
      </p:sp>
      <p:pic>
        <p:nvPicPr>
          <p:cNvPr id="46" name="Picture 18" descr="Анализ емкости рынка, фото 1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053" y="5048598"/>
            <a:ext cx="809306" cy="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7124096" y="3150789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Аналитические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навыки</a:t>
            </a:r>
          </a:p>
        </p:txBody>
      </p:sp>
      <p:pic>
        <p:nvPicPr>
          <p:cNvPr id="54" name="Picture 12" descr="Картинки по запросу рукопожатие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748" y="2188801"/>
            <a:ext cx="1161867" cy="9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5792619" y="3147408"/>
            <a:ext cx="12426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Развитие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Партнерских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связей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227" y="2308959"/>
            <a:ext cx="698603" cy="738241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574580" y="3130572"/>
            <a:ext cx="1119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Навыки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командной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работы</a:t>
            </a:r>
          </a:p>
        </p:txBody>
      </p:sp>
      <p:pic>
        <p:nvPicPr>
          <p:cNvPr id="58" name="Picture 10" descr="http://www.ziko.com.ua/media/django-summernote/2016-08-10/686974bb-8d02-49bc-9171-8ba653334757.jpg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487" y="5002303"/>
            <a:ext cx="952145" cy="8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http://globuslife.ru/wp-content/uploads/2015/02/finansy.jpg"/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193" y="5043462"/>
            <a:ext cx="1181887" cy="7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http://www.syl.ru/misc/i/ai/167149/621237.jpg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5476" y="5156163"/>
            <a:ext cx="744015" cy="67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0" descr="Картинки по запросу лампочка"/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328" y="2288959"/>
            <a:ext cx="473531" cy="7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70"/>
          <p:cNvPicPr>
            <a:picLocks noChangeAspect="1"/>
          </p:cNvPicPr>
          <p:nvPr/>
        </p:nvPicPr>
        <p:blipFill>
          <a:blip r:embed="rId1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13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022" y="2297847"/>
            <a:ext cx="801978" cy="75145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131179" y="5857249"/>
            <a:ext cx="18582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Анализ финансовой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и управленческой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отчетности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385874" y="5880755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Стратегический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менеджмент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388763" y="5878995"/>
            <a:ext cx="17524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Управление 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производством и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поставками сырья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997015" y="5880755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Финансовый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менеджмент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869876" y="5890971"/>
            <a:ext cx="15696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Маркетинг: сбыт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и продвижение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продукции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106968" y="5857249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Конкурентное</a:t>
            </a:r>
          </a:p>
          <a:p>
            <a:pPr algn="ctr"/>
            <a:r>
              <a:rPr lang="ru-RU" sz="1400" dirty="0">
                <a:latin typeface="DaxlineCyrSC-Regular" panose="02000503040000020004" pitchFamily="50" charset="-52"/>
              </a:rPr>
              <a:t>ценообразование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70" name="Imagem 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71" name="Группа 70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72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Изображение 73" descr="Coat_of_Arms_of_Sverdlovsk_oblast.svg.png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0276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92671" y="1804250"/>
            <a:ext cx="604173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500"/>
              </a:spcBef>
            </a:pPr>
            <a:r>
              <a:rPr lang="ru-RU" sz="1700" dirty="0">
                <a:latin typeface="DaxlineCyrSC-Regular" panose="02000503040000020004" pitchFamily="50" charset="-52"/>
              </a:rPr>
              <a:t>Результаты реализации чемпионата и его тиражирования в регионах Российской Федерации как лучшей практики в 2011-2013 г. были одобрены на наблюдательном совете Агентства стратегических инициатив под председательством Президента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7500" y="3732777"/>
            <a:ext cx="7161000" cy="1575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500"/>
              </a:spcBef>
            </a:pPr>
            <a:r>
              <a:rPr lang="ru-RU" sz="1700" dirty="0">
                <a:solidFill>
                  <a:schemeClr val="tx1"/>
                </a:solidFill>
                <a:latin typeface="DaxlineCyrSC-Regular" panose="02000503040000020004" pitchFamily="50" charset="-52"/>
              </a:rPr>
              <a:t>В 2013 году на пленарном заседании Красноярского экономического форума Председатель Правительства РФ </a:t>
            </a:r>
            <a:r>
              <a:rPr lang="ru-RU" sz="1700" b="1" dirty="0">
                <a:solidFill>
                  <a:schemeClr val="tx1"/>
                </a:solidFill>
                <a:latin typeface="DaxlineCyrSC-Regular" panose="02000503040000020004" pitchFamily="50" charset="-52"/>
              </a:rPr>
              <a:t>Дмитрий Медведев </a:t>
            </a:r>
            <a:r>
              <a:rPr lang="ru-RU" sz="1700" dirty="0">
                <a:solidFill>
                  <a:schemeClr val="tx1"/>
                </a:solidFill>
                <a:latin typeface="DaxlineCyrSC-Regular" panose="02000503040000020004" pitchFamily="50" charset="-52"/>
              </a:rPr>
              <a:t>отметил важность чемпионата для подготовки кадров для экономики России.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616" y="4931628"/>
            <a:ext cx="3504384" cy="19547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0" y="6891166"/>
            <a:ext cx="9906000" cy="18283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5406" y="5665227"/>
            <a:ext cx="5627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r">
              <a:buNone/>
            </a:pPr>
            <a:r>
              <a:rPr lang="ru-RU" sz="1700" dirty="0">
                <a:latin typeface="DaxlineCyrSC-Regular" panose="02000503040000020004" pitchFamily="50" charset="-52"/>
              </a:rPr>
              <a:t>В 2013 году на церемонии награждения победителей, которая проходила в здании Парламента Румынии, Президент страны Траян Безэску выступил с речью перед участниками.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2209"/>
            <a:ext cx="2767500" cy="2384242"/>
          </a:xfrm>
          <a:prstGeom prst="rect">
            <a:avLst/>
          </a:prstGeom>
        </p:spPr>
      </p:pic>
      <p:pic>
        <p:nvPicPr>
          <p:cNvPr id="2050" name="Picture 2" descr="https://cdn3.img.ria.ru/images/46438/26/46438265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4786" y="1705015"/>
            <a:ext cx="3514249" cy="21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13"/>
          <p:cNvSpPr/>
          <p:nvPr/>
        </p:nvSpPr>
        <p:spPr>
          <a:xfrm>
            <a:off x="990600" y="10890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Поддержка мировых лидеров</a:t>
            </a:r>
            <a:endParaRPr lang="en-GB" sz="2000" b="1" dirty="0">
              <a:solidFill>
                <a:schemeClr val="tx2"/>
              </a:solidFill>
            </a:endParaRPr>
          </a:p>
        </p:txBody>
      </p:sp>
      <p:cxnSp>
        <p:nvCxnSpPr>
          <p:cNvPr id="27" name="Conexão Reta 14"/>
          <p:cNvCxnSpPr/>
          <p:nvPr/>
        </p:nvCxnSpPr>
        <p:spPr>
          <a:xfrm flipV="1">
            <a:off x="685800" y="1489110"/>
            <a:ext cx="8382000" cy="489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-5134" y="0"/>
            <a:ext cx="9911134" cy="984314"/>
            <a:chOff x="-5134" y="0"/>
            <a:chExt cx="9911134" cy="984314"/>
          </a:xfrm>
        </p:grpSpPr>
        <p:pic>
          <p:nvPicPr>
            <p:cNvPr id="23" name="Imagem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14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Изображение 15" descr="Coat_of_Arms_of_Sverdlovsk_oblast.svg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954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Группа 1"/>
          <p:cNvGrpSpPr>
            <a:grpSpLocks/>
          </p:cNvGrpSpPr>
          <p:nvPr/>
        </p:nvGrpSpPr>
        <p:grpSpPr bwMode="auto">
          <a:xfrm>
            <a:off x="37836" y="1052514"/>
            <a:ext cx="9985110" cy="5661025"/>
            <a:chOff x="169863" y="1196752"/>
            <a:chExt cx="9061450" cy="5256212"/>
          </a:xfrm>
        </p:grpSpPr>
        <p:sp>
          <p:nvSpPr>
            <p:cNvPr id="15365" name="object 7"/>
            <p:cNvSpPr>
              <a:spLocks noChangeArrowheads="1"/>
            </p:cNvSpPr>
            <p:nvPr/>
          </p:nvSpPr>
          <p:spPr bwMode="auto">
            <a:xfrm>
              <a:off x="3133725" y="3187477"/>
              <a:ext cx="2909888" cy="195262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66" name="object 8"/>
            <p:cNvSpPr>
              <a:spLocks noChangeArrowheads="1"/>
            </p:cNvSpPr>
            <p:nvPr/>
          </p:nvSpPr>
          <p:spPr bwMode="auto">
            <a:xfrm>
              <a:off x="3157538" y="3387502"/>
              <a:ext cx="2865437" cy="195262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67" name="object 9"/>
            <p:cNvSpPr>
              <a:spLocks noChangeArrowheads="1"/>
            </p:cNvSpPr>
            <p:nvPr/>
          </p:nvSpPr>
          <p:spPr bwMode="auto">
            <a:xfrm>
              <a:off x="3208338" y="3584352"/>
              <a:ext cx="2641600" cy="195262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68" name="object 11"/>
            <p:cNvSpPr>
              <a:spLocks noChangeArrowheads="1"/>
            </p:cNvSpPr>
            <p:nvPr/>
          </p:nvSpPr>
          <p:spPr bwMode="auto">
            <a:xfrm>
              <a:off x="3390900" y="3782789"/>
              <a:ext cx="2395538" cy="195263"/>
            </a:xfrm>
            <a:prstGeom prst="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69" name="object 13"/>
            <p:cNvSpPr>
              <a:spLocks noChangeArrowheads="1"/>
            </p:cNvSpPr>
            <p:nvPr/>
          </p:nvSpPr>
          <p:spPr bwMode="auto">
            <a:xfrm>
              <a:off x="3716338" y="3981227"/>
              <a:ext cx="841375" cy="195262"/>
            </a:xfrm>
            <a:prstGeom prst="rect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70" name="object 14"/>
            <p:cNvSpPr>
              <a:spLocks noChangeArrowheads="1"/>
            </p:cNvSpPr>
            <p:nvPr/>
          </p:nvSpPr>
          <p:spPr bwMode="auto">
            <a:xfrm>
              <a:off x="4464050" y="3981227"/>
              <a:ext cx="1027113" cy="195262"/>
            </a:xfrm>
            <a:prstGeom prst="rect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71" name="object 16"/>
            <p:cNvSpPr>
              <a:spLocks noChangeArrowheads="1"/>
            </p:cNvSpPr>
            <p:nvPr/>
          </p:nvSpPr>
          <p:spPr bwMode="auto">
            <a:xfrm>
              <a:off x="6294438" y="1196752"/>
              <a:ext cx="2571750" cy="185737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72" name="object 17"/>
            <p:cNvSpPr>
              <a:spLocks noChangeArrowheads="1"/>
            </p:cNvSpPr>
            <p:nvPr/>
          </p:nvSpPr>
          <p:spPr bwMode="auto">
            <a:xfrm>
              <a:off x="6351588" y="3190652"/>
              <a:ext cx="2763837" cy="193675"/>
            </a:xfrm>
            <a:prstGeom prst="rect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73" name="object 18"/>
            <p:cNvSpPr>
              <a:spLocks noChangeArrowheads="1"/>
            </p:cNvSpPr>
            <p:nvPr/>
          </p:nvSpPr>
          <p:spPr bwMode="auto">
            <a:xfrm>
              <a:off x="6332538" y="3387502"/>
              <a:ext cx="2225675" cy="195262"/>
            </a:xfrm>
            <a:prstGeom prst="rect">
              <a:avLst/>
            </a:prstGeom>
            <a:blipFill dpi="0"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74" name="object 19"/>
            <p:cNvSpPr>
              <a:spLocks noChangeArrowheads="1"/>
            </p:cNvSpPr>
            <p:nvPr/>
          </p:nvSpPr>
          <p:spPr bwMode="auto">
            <a:xfrm>
              <a:off x="8469313" y="3387502"/>
              <a:ext cx="666750" cy="195262"/>
            </a:xfrm>
            <a:prstGeom prst="rect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75" name="object 20"/>
            <p:cNvSpPr>
              <a:spLocks noChangeArrowheads="1"/>
            </p:cNvSpPr>
            <p:nvPr/>
          </p:nvSpPr>
          <p:spPr bwMode="auto">
            <a:xfrm>
              <a:off x="6223000" y="3585939"/>
              <a:ext cx="987425" cy="195263"/>
            </a:xfrm>
            <a:prstGeom prst="rect">
              <a:avLst/>
            </a:prstGeom>
            <a:blipFill dpi="0"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76" name="object 21"/>
            <p:cNvSpPr>
              <a:spLocks noChangeArrowheads="1"/>
            </p:cNvSpPr>
            <p:nvPr/>
          </p:nvSpPr>
          <p:spPr bwMode="auto">
            <a:xfrm>
              <a:off x="7121525" y="3585939"/>
              <a:ext cx="1589088" cy="195263"/>
            </a:xfrm>
            <a:prstGeom prst="rect">
              <a:avLst/>
            </a:prstGeom>
            <a:blipFill dpi="0"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77" name="object 22"/>
            <p:cNvSpPr>
              <a:spLocks noChangeArrowheads="1"/>
            </p:cNvSpPr>
            <p:nvPr/>
          </p:nvSpPr>
          <p:spPr bwMode="auto">
            <a:xfrm>
              <a:off x="8616950" y="3585939"/>
              <a:ext cx="614363" cy="195263"/>
            </a:xfrm>
            <a:prstGeom prst="rect">
              <a:avLst/>
            </a:prstGeom>
            <a:blipFill dpi="0"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78" name="object 23"/>
            <p:cNvSpPr>
              <a:spLocks noChangeArrowheads="1"/>
            </p:cNvSpPr>
            <p:nvPr/>
          </p:nvSpPr>
          <p:spPr bwMode="auto">
            <a:xfrm>
              <a:off x="6291263" y="3784377"/>
              <a:ext cx="2882900" cy="195262"/>
            </a:xfrm>
            <a:prstGeom prst="rect">
              <a:avLst/>
            </a:prstGeom>
            <a:blipFill dpi="0"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79" name="object 24"/>
            <p:cNvSpPr>
              <a:spLocks noChangeArrowheads="1"/>
            </p:cNvSpPr>
            <p:nvPr/>
          </p:nvSpPr>
          <p:spPr bwMode="auto">
            <a:xfrm>
              <a:off x="6380163" y="3982814"/>
              <a:ext cx="2590800" cy="195263"/>
            </a:xfrm>
            <a:prstGeom prst="rect">
              <a:avLst/>
            </a:prstGeom>
            <a:blipFill dpi="0"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80" name="object 26"/>
            <p:cNvSpPr>
              <a:spLocks noChangeArrowheads="1"/>
            </p:cNvSpPr>
            <p:nvPr/>
          </p:nvSpPr>
          <p:spPr bwMode="auto">
            <a:xfrm>
              <a:off x="6359525" y="4181252"/>
              <a:ext cx="2144713" cy="195262"/>
            </a:xfrm>
            <a:prstGeom prst="rect">
              <a:avLst/>
            </a:prstGeom>
            <a:blipFill dpi="0"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81" name="object 28"/>
            <p:cNvSpPr>
              <a:spLocks noChangeArrowheads="1"/>
            </p:cNvSpPr>
            <p:nvPr/>
          </p:nvSpPr>
          <p:spPr bwMode="auto">
            <a:xfrm>
              <a:off x="8482013" y="4181252"/>
              <a:ext cx="576262" cy="195262"/>
            </a:xfrm>
            <a:prstGeom prst="rect">
              <a:avLst/>
            </a:prstGeom>
            <a:blipFill dpi="0"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82" name="object 30"/>
            <p:cNvSpPr>
              <a:spLocks noChangeArrowheads="1"/>
            </p:cNvSpPr>
            <p:nvPr/>
          </p:nvSpPr>
          <p:spPr bwMode="auto">
            <a:xfrm>
              <a:off x="169863" y="1207864"/>
              <a:ext cx="2552700" cy="1889125"/>
            </a:xfrm>
            <a:prstGeom prst="rect">
              <a:avLst/>
            </a:pr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3" name="object 31"/>
            <p:cNvSpPr>
              <a:spLocks noChangeArrowheads="1"/>
            </p:cNvSpPr>
            <p:nvPr/>
          </p:nvSpPr>
          <p:spPr bwMode="auto">
            <a:xfrm>
              <a:off x="403225" y="3187477"/>
              <a:ext cx="2227263" cy="195262"/>
            </a:xfrm>
            <a:prstGeom prst="rect">
              <a:avLst/>
            </a:prstGeom>
            <a:blipFill dpi="0" rotWithShape="1"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84" name="object 32"/>
            <p:cNvSpPr>
              <a:spLocks noChangeArrowheads="1"/>
            </p:cNvSpPr>
            <p:nvPr/>
          </p:nvSpPr>
          <p:spPr bwMode="auto">
            <a:xfrm>
              <a:off x="387350" y="3387502"/>
              <a:ext cx="2268538" cy="195262"/>
            </a:xfrm>
            <a:prstGeom prst="rect">
              <a:avLst/>
            </a:prstGeom>
            <a:blipFill dpi="0"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85" name="object 33"/>
            <p:cNvSpPr>
              <a:spLocks noChangeArrowheads="1"/>
            </p:cNvSpPr>
            <p:nvPr/>
          </p:nvSpPr>
          <p:spPr bwMode="auto">
            <a:xfrm>
              <a:off x="290513" y="3584352"/>
              <a:ext cx="2457450" cy="195262"/>
            </a:xfrm>
            <a:prstGeom prst="rect">
              <a:avLst/>
            </a:prstGeom>
            <a:blipFill dpi="0"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86" name="object 34"/>
            <p:cNvSpPr>
              <a:spLocks noChangeArrowheads="1"/>
            </p:cNvSpPr>
            <p:nvPr/>
          </p:nvSpPr>
          <p:spPr bwMode="auto">
            <a:xfrm>
              <a:off x="369888" y="3782789"/>
              <a:ext cx="2303462" cy="195263"/>
            </a:xfrm>
            <a:prstGeom prst="rect">
              <a:avLst/>
            </a:prstGeom>
            <a:blipFill dpi="0" rotWithShape="1"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87" name="object 35"/>
            <p:cNvSpPr>
              <a:spLocks noChangeArrowheads="1"/>
            </p:cNvSpPr>
            <p:nvPr/>
          </p:nvSpPr>
          <p:spPr bwMode="auto">
            <a:xfrm>
              <a:off x="501650" y="3981227"/>
              <a:ext cx="1989138" cy="195262"/>
            </a:xfrm>
            <a:prstGeom prst="rect">
              <a:avLst/>
            </a:prstGeom>
            <a:blipFill dpi="0" rotWithShape="1"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88" name="object 37"/>
            <p:cNvSpPr>
              <a:spLocks noChangeArrowheads="1"/>
            </p:cNvSpPr>
            <p:nvPr/>
          </p:nvSpPr>
          <p:spPr bwMode="auto">
            <a:xfrm>
              <a:off x="3276600" y="1196752"/>
              <a:ext cx="2590800" cy="1873250"/>
            </a:xfrm>
            <a:prstGeom prst="rect">
              <a:avLst/>
            </a:prstGeom>
            <a:blipFill dpi="0" rotWithShape="1">
              <a:blip r:embed="rId2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89" name="object 39"/>
            <p:cNvSpPr>
              <a:spLocks noChangeArrowheads="1"/>
            </p:cNvSpPr>
            <p:nvPr/>
          </p:nvSpPr>
          <p:spPr bwMode="auto">
            <a:xfrm>
              <a:off x="211138" y="4492402"/>
              <a:ext cx="2690812" cy="1960562"/>
            </a:xfrm>
            <a:prstGeom prst="rect">
              <a:avLst/>
            </a:prstGeom>
            <a:blipFill dpi="0" rotWithShape="1">
              <a:blip r:embed="rId2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90" name="object 40"/>
            <p:cNvSpPr>
              <a:spLocks noChangeArrowheads="1"/>
            </p:cNvSpPr>
            <p:nvPr/>
          </p:nvSpPr>
          <p:spPr bwMode="auto">
            <a:xfrm>
              <a:off x="3133725" y="4479702"/>
              <a:ext cx="3019425" cy="195262"/>
            </a:xfrm>
            <a:prstGeom prst="rect">
              <a:avLst/>
            </a:prstGeom>
            <a:blipFill dpi="0" rotWithShape="1"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91" name="object 41"/>
            <p:cNvSpPr>
              <a:spLocks noChangeArrowheads="1"/>
            </p:cNvSpPr>
            <p:nvPr/>
          </p:nvSpPr>
          <p:spPr bwMode="auto">
            <a:xfrm>
              <a:off x="3133725" y="4678139"/>
              <a:ext cx="2643188" cy="195263"/>
            </a:xfrm>
            <a:prstGeom prst="rect">
              <a:avLst/>
            </a:prstGeom>
            <a:blipFill dpi="0" rotWithShape="1"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92" name="object 42"/>
            <p:cNvSpPr>
              <a:spLocks noChangeArrowheads="1"/>
            </p:cNvSpPr>
            <p:nvPr/>
          </p:nvSpPr>
          <p:spPr bwMode="auto">
            <a:xfrm>
              <a:off x="3133725" y="4876577"/>
              <a:ext cx="3141663" cy="195262"/>
            </a:xfrm>
            <a:prstGeom prst="rect">
              <a:avLst/>
            </a:prstGeom>
            <a:blipFill dpi="0"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93" name="object 43"/>
            <p:cNvSpPr>
              <a:spLocks noChangeArrowheads="1"/>
            </p:cNvSpPr>
            <p:nvPr/>
          </p:nvSpPr>
          <p:spPr bwMode="auto">
            <a:xfrm>
              <a:off x="3133725" y="5075014"/>
              <a:ext cx="2041525" cy="193675"/>
            </a:xfrm>
            <a:prstGeom prst="rect">
              <a:avLst/>
            </a:prstGeom>
            <a:blipFill dpi="0" rotWithShape="1"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94" name="object 44"/>
            <p:cNvSpPr>
              <a:spLocks noChangeArrowheads="1"/>
            </p:cNvSpPr>
            <p:nvPr/>
          </p:nvSpPr>
          <p:spPr bwMode="auto">
            <a:xfrm>
              <a:off x="3117850" y="5421089"/>
              <a:ext cx="3230563" cy="195263"/>
            </a:xfrm>
            <a:prstGeom prst="rect">
              <a:avLst/>
            </a:prstGeom>
            <a:blipFill dpi="0" rotWithShape="1"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95" name="object 45"/>
            <p:cNvSpPr>
              <a:spLocks noChangeArrowheads="1"/>
            </p:cNvSpPr>
            <p:nvPr/>
          </p:nvSpPr>
          <p:spPr bwMode="auto">
            <a:xfrm>
              <a:off x="3333750" y="5619527"/>
              <a:ext cx="3016250" cy="195262"/>
            </a:xfrm>
            <a:prstGeom prst="rect">
              <a:avLst/>
            </a:prstGeom>
            <a:blipFill dpi="0" rotWithShape="1"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96" name="object 46"/>
            <p:cNvSpPr>
              <a:spLocks noChangeArrowheads="1"/>
            </p:cNvSpPr>
            <p:nvPr/>
          </p:nvSpPr>
          <p:spPr bwMode="auto">
            <a:xfrm>
              <a:off x="3765550" y="5816377"/>
              <a:ext cx="2589213" cy="393700"/>
            </a:xfrm>
            <a:prstGeom prst="rect">
              <a:avLst/>
            </a:prstGeom>
            <a:blipFill dpi="0" rotWithShape="1"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97" name="object 47"/>
            <p:cNvSpPr>
              <a:spLocks noChangeArrowheads="1"/>
            </p:cNvSpPr>
            <p:nvPr/>
          </p:nvSpPr>
          <p:spPr bwMode="auto">
            <a:xfrm>
              <a:off x="3333750" y="6213252"/>
              <a:ext cx="2968625" cy="195262"/>
            </a:xfrm>
            <a:prstGeom prst="rect">
              <a:avLst/>
            </a:prstGeom>
            <a:blipFill dpi="0" rotWithShape="1"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  <p:sp>
          <p:nvSpPr>
            <p:cNvPr id="15398" name="object 49"/>
            <p:cNvSpPr>
              <a:spLocks noChangeArrowheads="1"/>
            </p:cNvSpPr>
            <p:nvPr/>
          </p:nvSpPr>
          <p:spPr bwMode="auto">
            <a:xfrm>
              <a:off x="6359525" y="4525739"/>
              <a:ext cx="2592388" cy="1927225"/>
            </a:xfrm>
            <a:prstGeom prst="rect">
              <a:avLst/>
            </a:prstGeom>
            <a:blipFill dpi="0" rotWithShape="1">
              <a:blip r:embed="rId3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ahoma" charset="0"/>
                <a:cs typeface="Tahoma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41" name="Imagem 9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43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Изображение 44" descr="Coat_of_Arms_of_Sverdlovsk_oblast.svg.png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0754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91067039"/>
              </p:ext>
            </p:extLst>
          </p:nvPr>
        </p:nvGraphicFramePr>
        <p:xfrm>
          <a:off x="2943792" y="1584001"/>
          <a:ext cx="6604000" cy="31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318000" y="2169000"/>
            <a:ext cx="2339975" cy="184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BAE"/>
              </a:gs>
              <a:gs pos="20000">
                <a:srgbClr val="0088A9"/>
              </a:gs>
              <a:gs pos="100000">
                <a:srgbClr val="006780"/>
              </a:gs>
            </a:gsLst>
            <a:lin ang="5400000"/>
          </a:gradFill>
          <a:ln w="9525">
            <a:solidFill>
              <a:srgbClr val="007D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ru-RU" sz="1800" dirty="0">
                <a:solidFill>
                  <a:srgbClr val="FFFFFF"/>
                </a:solidFill>
              </a:rPr>
              <a:t>Что такое Национальный финал </a:t>
            </a:r>
            <a:r>
              <a:rPr kumimoji="0" lang="en-US" sz="1800" dirty="0">
                <a:solidFill>
                  <a:srgbClr val="FFFFFF"/>
                </a:solidFill>
              </a:rPr>
              <a:t>Global Management Challenge?</a:t>
            </a:r>
            <a:endParaRPr kumimoji="0" lang="ru-RU" sz="180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89" y="4509000"/>
            <a:ext cx="3513511" cy="233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21"/>
          <p:cNvSpPr/>
          <p:nvPr/>
        </p:nvSpPr>
        <p:spPr>
          <a:xfrm>
            <a:off x="1128000" y="11340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Национальный финал 2019</a:t>
            </a:r>
            <a:endParaRPr lang="en-GB" sz="2000" b="1" dirty="0">
              <a:solidFill>
                <a:schemeClr val="tx2"/>
              </a:solidFill>
            </a:endParaRPr>
          </a:p>
        </p:txBody>
      </p:sp>
      <p:cxnSp>
        <p:nvCxnSpPr>
          <p:cNvPr id="11" name="Conexão Reta 22"/>
          <p:cNvCxnSpPr/>
          <p:nvPr/>
        </p:nvCxnSpPr>
        <p:spPr>
          <a:xfrm>
            <a:off x="685800" y="1515000"/>
            <a:ext cx="86868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екатеринбург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88" y="4509000"/>
            <a:ext cx="6171512" cy="23387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12" name="Imagem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14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Изображение 15" descr="Coat_of_Arms_of_Sverdlovsk_oblast.svg.pn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424187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0833219"/>
              </p:ext>
            </p:extLst>
          </p:nvPr>
        </p:nvGraphicFramePr>
        <p:xfrm>
          <a:off x="428071" y="1432264"/>
          <a:ext cx="6300000" cy="31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068000" y="1944000"/>
            <a:ext cx="2339975" cy="184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BAE"/>
              </a:gs>
              <a:gs pos="20000">
                <a:srgbClr val="0088A9"/>
              </a:gs>
              <a:gs pos="100000">
                <a:srgbClr val="006780"/>
              </a:gs>
            </a:gsLst>
            <a:lin ang="5400000"/>
          </a:gradFill>
          <a:ln w="9525">
            <a:solidFill>
              <a:srgbClr val="007D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DaxlineCyrSC-Regular" panose="02000503040000020004" pitchFamily="50" charset="-52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ru-RU" sz="1800" dirty="0">
                <a:solidFill>
                  <a:srgbClr val="FFFFFF"/>
                </a:solidFill>
              </a:rPr>
              <a:t>Что такое мировой финал </a:t>
            </a:r>
            <a:r>
              <a:rPr kumimoji="0" lang="en-US" sz="1800" dirty="0">
                <a:solidFill>
                  <a:srgbClr val="FFFFFF"/>
                </a:solidFill>
              </a:rPr>
              <a:t>Global Management Challenge?</a:t>
            </a:r>
            <a:endParaRPr kumimoji="0" lang="ru-RU" sz="18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Картинки по запросу global management challenge сочи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"/>
          <a:stretch/>
        </p:blipFill>
        <p:spPr bwMode="auto">
          <a:xfrm>
            <a:off x="85487" y="4437470"/>
            <a:ext cx="5857513" cy="2411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21"/>
          <p:cNvSpPr/>
          <p:nvPr/>
        </p:nvSpPr>
        <p:spPr>
          <a:xfrm>
            <a:off x="1128000" y="11340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Международный </a:t>
            </a:r>
            <a:r>
              <a:rPr lang="ru-RU" sz="2000" b="1" dirty="0" smtClean="0">
                <a:solidFill>
                  <a:schemeClr val="tx2"/>
                </a:solidFill>
              </a:rPr>
              <a:t>(мировой) финал </a:t>
            </a:r>
            <a:r>
              <a:rPr lang="ru-RU" sz="2000" b="1" dirty="0">
                <a:solidFill>
                  <a:schemeClr val="tx2"/>
                </a:solidFill>
              </a:rPr>
              <a:t>2019</a:t>
            </a:r>
            <a:endParaRPr lang="en-GB" sz="2000" b="1" dirty="0">
              <a:solidFill>
                <a:schemeClr val="tx2"/>
              </a:solidFill>
            </a:endParaRPr>
          </a:p>
        </p:txBody>
      </p:sp>
      <p:cxnSp>
        <p:nvCxnSpPr>
          <p:cNvPr id="11" name="Conexão Reta 22"/>
          <p:cNvCxnSpPr/>
          <p:nvPr/>
        </p:nvCxnSpPr>
        <p:spPr>
          <a:xfrm>
            <a:off x="685800" y="1515000"/>
            <a:ext cx="86868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Картинки по запросу global management challenge соч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000" y="4421751"/>
            <a:ext cx="3641784" cy="24272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12" name="Imagem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14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Изображение 15" descr="Coat_of_Arms_of_Sverdlovsk_oblast.svg.pn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92169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 txBox="1">
            <a:spLocks noChangeArrowheads="1"/>
          </p:cNvSpPr>
          <p:nvPr/>
        </p:nvSpPr>
        <p:spPr bwMode="auto">
          <a:xfrm>
            <a:off x="5628001" y="1117669"/>
            <a:ext cx="38699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1800" dirty="0">
                <a:solidFill>
                  <a:srgbClr val="262626"/>
                </a:solidFill>
                <a:latin typeface="Tahoma" charset="0"/>
                <a:cs typeface="Tahoma" charset="0"/>
              </a:rPr>
              <a:t>УЧАСТИЕ В </a:t>
            </a:r>
            <a:r>
              <a:rPr kumimoji="0" lang="ru-RU" sz="1800" dirty="0" smtClean="0">
                <a:solidFill>
                  <a:srgbClr val="262626"/>
                </a:solidFill>
                <a:latin typeface="Tahoma" charset="0"/>
                <a:cs typeface="Tahoma" charset="0"/>
              </a:rPr>
              <a:t>ПЛАТФОРМЕ </a:t>
            </a:r>
            <a:r>
              <a:rPr kumimoji="0" lang="ru-RU" sz="1600" dirty="0" smtClean="0">
                <a:solidFill>
                  <a:srgbClr val="262626"/>
                </a:solidFill>
                <a:latin typeface="Tahoma" charset="0"/>
                <a:cs typeface="Tahoma" charset="0"/>
              </a:rPr>
              <a:t>«РОССИЯ – </a:t>
            </a:r>
            <a:r>
              <a:rPr kumimoji="0" lang="ru-RU" sz="1600" dirty="0">
                <a:solidFill>
                  <a:srgbClr val="262626"/>
                </a:solidFill>
                <a:latin typeface="Tahoma" charset="0"/>
                <a:cs typeface="Tahoma" charset="0"/>
              </a:rPr>
              <a:t>СТРАНА ВОЗМОЖНОСТЕЙ»</a:t>
            </a:r>
          </a:p>
        </p:txBody>
      </p:sp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9" y="1195389"/>
            <a:ext cx="193648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8" descr="Изображение выглядит как человек, в позе, пол, костюм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123" y="1781238"/>
            <a:ext cx="347054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39"/>
          <p:cNvSpPr>
            <a:spLocks noChangeArrowheads="1"/>
          </p:cNvSpPr>
          <p:nvPr/>
        </p:nvSpPr>
        <p:spPr bwMode="auto">
          <a:xfrm>
            <a:off x="2163000" y="1149350"/>
            <a:ext cx="337595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Победители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Кубка </a:t>
            </a:r>
            <a:r>
              <a:rPr lang="ru-RU" sz="1400" b="1" dirty="0">
                <a:solidFill>
                  <a:srgbClr val="EB131A"/>
                </a:solidFill>
                <a:latin typeface="Tahoma" charset="0"/>
                <a:cs typeface="Calibri" charset="0"/>
              </a:rPr>
              <a:t>Управляй! </a:t>
            </a:r>
            <a:r>
              <a:rPr lang="ru-RU" sz="1400" b="1" dirty="0">
                <a:latin typeface="Tahoma" charset="0"/>
                <a:cs typeface="Calibri" charset="0"/>
              </a:rPr>
              <a:t>– </a:t>
            </a:r>
            <a:r>
              <a:rPr lang="ru-RU" sz="1400" dirty="0">
                <a:latin typeface="Tahoma" charset="0"/>
                <a:cs typeface="Tahoma" charset="0"/>
              </a:rPr>
              <a:t>студенты КФУ (Казань), ВШЭ (Москва), ЮУРГУ (Челябинск), Карельского (Петрозаводск) и Дзержинского филиалов </a:t>
            </a:r>
            <a:r>
              <a:rPr lang="ru-RU" sz="1400" dirty="0" err="1">
                <a:latin typeface="Tahoma" charset="0"/>
                <a:cs typeface="Tahoma" charset="0"/>
              </a:rPr>
              <a:t>РАНХиГС</a:t>
            </a:r>
            <a:r>
              <a:rPr lang="ru-RU" sz="1400" dirty="0">
                <a:latin typeface="Tahoma" charset="0"/>
                <a:cs typeface="Tahoma" charset="0"/>
              </a:rPr>
              <a:t>   </a:t>
            </a:r>
          </a:p>
          <a:p>
            <a:pPr algn="just">
              <a:buFont typeface="Arial" charset="0"/>
              <a:buChar char="•"/>
            </a:pPr>
            <a:endParaRPr lang="ru-RU" sz="1400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162852"/>
              </p:ext>
            </p:extLst>
          </p:nvPr>
        </p:nvGraphicFramePr>
        <p:xfrm>
          <a:off x="5421053" y="4882120"/>
          <a:ext cx="4301952" cy="192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439" name="Рисунок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05" y="2420938"/>
            <a:ext cx="516281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Прямоугольник 43"/>
          <p:cNvSpPr>
            <a:spLocks noChangeArrowheads="1"/>
          </p:cNvSpPr>
          <p:nvPr/>
        </p:nvSpPr>
        <p:spPr bwMode="auto">
          <a:xfrm>
            <a:off x="5343394" y="4197412"/>
            <a:ext cx="4445661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Успехи сборной команды </a:t>
            </a:r>
            <a:r>
              <a:rPr lang="ru-RU" sz="1400" b="1">
                <a:solidFill>
                  <a:srgbClr val="FF0000"/>
                </a:solidFill>
                <a:latin typeface="Tahoma" charset="0"/>
                <a:cs typeface="Tahoma" charset="0"/>
              </a:rPr>
              <a:t>«Управляй!»</a:t>
            </a:r>
            <a:r>
              <a:rPr lang="ru-RU" sz="1400">
                <a:solidFill>
                  <a:srgbClr val="FF0000"/>
                </a:solidFill>
                <a:latin typeface="Tahoma" charset="0"/>
                <a:cs typeface="Tahoma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в</a:t>
            </a:r>
            <a:r>
              <a:rPr lang="en-US" sz="140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мировом финале чемпионата по стратегии и управлению бизнесом </a:t>
            </a:r>
            <a:r>
              <a:rPr lang="en-US" sz="1400">
                <a:solidFill>
                  <a:srgbClr val="000000"/>
                </a:solidFill>
                <a:latin typeface="Tahoma" charset="0"/>
                <a:cs typeface="Tahoma" charset="0"/>
              </a:rPr>
              <a:t>Global Management Challenge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 в Дубаи, ОАЭ</a:t>
            </a:r>
            <a:endParaRPr lang="ru-RU" sz="1400">
              <a:latin typeface="Tahoma" charset="0"/>
              <a:cs typeface="Tahoma" charset="0"/>
            </a:endParaRPr>
          </a:p>
          <a:p>
            <a:pPr algn="just">
              <a:buFont typeface="Arial" charset="0"/>
              <a:buChar char="•"/>
            </a:pPr>
            <a:endParaRPr lang="ru-RU" sz="140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18441" name="Прямоугольник 44"/>
          <p:cNvSpPr>
            <a:spLocks noChangeArrowheads="1"/>
          </p:cNvSpPr>
          <p:nvPr/>
        </p:nvSpPr>
        <p:spPr bwMode="auto">
          <a:xfrm>
            <a:off x="103187" y="6108701"/>
            <a:ext cx="506994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Сборная </a:t>
            </a:r>
            <a:r>
              <a:rPr lang="ru-RU" sz="1400" b="1">
                <a:solidFill>
                  <a:srgbClr val="FF0000"/>
                </a:solidFill>
                <a:latin typeface="Tahoma" charset="0"/>
                <a:cs typeface="Tahoma" charset="0"/>
              </a:rPr>
              <a:t>Управляй! </a:t>
            </a:r>
            <a:r>
              <a:rPr lang="en-US" sz="1400">
                <a:solidFill>
                  <a:srgbClr val="000000"/>
                </a:solidFill>
                <a:latin typeface="Tahoma" charset="0"/>
                <a:cs typeface="Tahoma" charset="0"/>
              </a:rPr>
              <a:t>– 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самая молодая команда за 12 лет участия России в мировых финалах чемпионата</a:t>
            </a:r>
            <a:r>
              <a:rPr lang="en-US" sz="1400">
                <a:solidFill>
                  <a:srgbClr val="000000"/>
                </a:solidFill>
                <a:latin typeface="Tahoma" charset="0"/>
                <a:cs typeface="Tahoma" charset="0"/>
              </a:rPr>
              <a:t> Global Management Challenge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3000" y="-30314"/>
            <a:ext cx="9911134" cy="984314"/>
            <a:chOff x="-5134" y="0"/>
            <a:chExt cx="9911134" cy="984314"/>
          </a:xfrm>
        </p:grpSpPr>
        <p:pic>
          <p:nvPicPr>
            <p:cNvPr id="13" name="Imagem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15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Изображение 17" descr="Coat_of_Arms_of_Sverdlovsk_oblast.svg.pn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186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81200"/>
            <a:ext cx="3060699" cy="2667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57" y="2033577"/>
            <a:ext cx="4922982" cy="319450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997" y="5503552"/>
            <a:ext cx="1403003" cy="1034888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990600" y="13716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Мировые чемпионы </a:t>
            </a:r>
            <a:r>
              <a:rPr lang="en-US" sz="2000" b="1" dirty="0">
                <a:solidFill>
                  <a:schemeClr val="tx2"/>
                </a:solidFill>
              </a:rPr>
              <a:t>Global Management Challenge</a:t>
            </a:r>
            <a:endParaRPr lang="en-GB" sz="2000" b="1" dirty="0">
              <a:solidFill>
                <a:schemeClr val="tx2"/>
              </a:solidFill>
            </a:endParaRPr>
          </a:p>
        </p:txBody>
      </p:sp>
      <p:cxnSp>
        <p:nvCxnSpPr>
          <p:cNvPr id="23" name="Conexão Reta 22"/>
          <p:cNvCxnSpPr/>
          <p:nvPr/>
        </p:nvCxnSpPr>
        <p:spPr>
          <a:xfrm>
            <a:off x="685800" y="1752600"/>
            <a:ext cx="86868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143000" y="5503553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>
                <a:solidFill>
                  <a:schemeClr val="tx2"/>
                </a:solidFill>
              </a:rPr>
              <a:t>In </a:t>
            </a:r>
            <a:r>
              <a:rPr lang="en-GB" sz="1400" b="1">
                <a:solidFill>
                  <a:schemeClr val="tx2"/>
                </a:solidFill>
              </a:rPr>
              <a:t>2009</a:t>
            </a:r>
            <a:r>
              <a:rPr lang="en-GB" sz="1400">
                <a:solidFill>
                  <a:schemeClr val="tx2"/>
                </a:solidFill>
              </a:rPr>
              <a:t>, GMC obtained an important recognition that confirms the quality of its simulator as a program of development and advanced professional training - the Certification Technology Enhanced Learning (CEL), awarded by EFMD (European Foundation for Management Development).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947458" y="5319240"/>
            <a:ext cx="7891743" cy="131016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3" name="Группа 12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14" name="Imagem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16" name="Группа 15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17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Изображение 20" descr="Coat_of_Arms_of_Sverdlovsk_oblast.svg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2505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478398"/>
            <a:ext cx="9906000" cy="18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99" y="4657700"/>
            <a:ext cx="3302201" cy="21999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435" y="4658040"/>
            <a:ext cx="3301331" cy="219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20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8400"/>
            <a:ext cx="3300400" cy="2199600"/>
          </a:xfrm>
          <a:prstGeom prst="rect">
            <a:avLst/>
          </a:prstGeom>
        </p:spPr>
      </p:pic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363000" y="1525760"/>
            <a:ext cx="9360000" cy="32082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rgbClr val="921A1D"/>
              </a:buClr>
              <a:buNone/>
            </a:pPr>
            <a:r>
              <a:rPr lang="ru-RU" altLang="ru-RU" sz="20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- </a:t>
            </a:r>
            <a:r>
              <a:rPr kumimoji="0" lang="ru-RU" altLang="ru-RU" sz="20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  <a:cs typeface="Tahoma" pitchFamily="34" charset="0"/>
              </a:rPr>
              <a:t>Крупнейшая в мире интерактивная онлайн образовательная программа </a:t>
            </a:r>
            <a:r>
              <a:rPr kumimoji="0" lang="ru-RU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в формате соревнования по управлению бизнесом и стратегии</a:t>
            </a:r>
            <a:r>
              <a:rPr kumimoji="0" lang="en-US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.</a:t>
            </a:r>
            <a:endParaRPr kumimoji="0" lang="ru-RU" altLang="ru-RU" sz="2000" dirty="0">
              <a:solidFill>
                <a:srgbClr val="404040"/>
              </a:solidFill>
              <a:latin typeface="DaxlineCyrSC-Regular (Основной текст)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921A1D"/>
              </a:buClr>
              <a:buNone/>
            </a:pPr>
            <a:r>
              <a:rPr lang="ru-RU" altLang="ru-RU" sz="20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- </a:t>
            </a:r>
            <a:r>
              <a:rPr kumimoji="0" lang="ru-RU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В основе - комплексный компьютерный</a:t>
            </a:r>
            <a:r>
              <a:rPr kumimoji="0" lang="ru-RU" altLang="ru-RU" sz="2000" dirty="0">
                <a:latin typeface="DaxlineCyrSC-Regular (Основной текст)"/>
              </a:rPr>
              <a:t> </a:t>
            </a:r>
            <a:r>
              <a:rPr kumimoji="0" lang="ru-RU" altLang="ru-RU" sz="20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  <a:cs typeface="Tahoma" pitchFamily="34" charset="0"/>
              </a:rPr>
              <a:t>бизнес-симулятор</a:t>
            </a:r>
            <a:br>
              <a:rPr kumimoji="0" lang="ru-RU" altLang="ru-RU" sz="20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  <a:cs typeface="Tahoma" pitchFamily="34" charset="0"/>
              </a:rPr>
            </a:br>
            <a:r>
              <a:rPr kumimoji="0" lang="ru-RU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(учебная модель деятельности коммерческой компании</a:t>
            </a:r>
            <a:r>
              <a:rPr kumimoji="0" lang="en-US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 </a:t>
            </a:r>
            <a:r>
              <a:rPr kumimoji="0" lang="ru-RU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среднего бизнеса производственной сферы, выходящей на мировой рынок)</a:t>
            </a:r>
            <a:r>
              <a:rPr lang="en-US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.</a:t>
            </a:r>
            <a:endParaRPr kumimoji="0" lang="en-US" altLang="ru-RU" sz="2000" dirty="0">
              <a:solidFill>
                <a:srgbClr val="404040"/>
              </a:solidFill>
              <a:latin typeface="DaxlineCyrSC-Regular (Основной текст)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921A1D"/>
              </a:buClr>
              <a:buNone/>
            </a:pPr>
            <a:r>
              <a:rPr lang="ru-RU" altLang="ru-RU" sz="20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- </a:t>
            </a:r>
            <a:r>
              <a:rPr kumimoji="0" lang="ru-RU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Программа</a:t>
            </a:r>
            <a:r>
              <a:rPr kumimoji="0" lang="ru-RU" altLang="ru-RU" sz="2000" dirty="0">
                <a:latin typeface="DaxlineCyrSC-Regular (Основной текст)"/>
              </a:rPr>
              <a:t> </a:t>
            </a:r>
            <a:r>
              <a:rPr kumimoji="0" lang="ru-RU" altLang="ru-RU" sz="20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аккредитована </a:t>
            </a:r>
            <a:r>
              <a:rPr kumimoji="0" lang="en-US" altLang="ru-RU" sz="20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EFMD </a:t>
            </a:r>
            <a:r>
              <a:rPr kumimoji="0" lang="en-US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(</a:t>
            </a:r>
            <a:r>
              <a:rPr kumimoji="0" lang="ru-RU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Европейским фонд развития менеджмента) как высокотехнологичный инструмент для обучения и оценки управленческих и бизнес-компетенций</a:t>
            </a:r>
            <a:r>
              <a:rPr kumimoji="0" lang="en-US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.</a:t>
            </a:r>
            <a:endParaRPr kumimoji="0" lang="ru-RU" altLang="ru-RU" sz="2000" dirty="0">
              <a:solidFill>
                <a:schemeClr val="accent3">
                  <a:lumMod val="75000"/>
                </a:schemeClr>
              </a:solidFill>
              <a:latin typeface="DaxlineCyrSC-Regular (Основной текст)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Clr>
                <a:srgbClr val="921A1D"/>
              </a:buClr>
              <a:buNone/>
            </a:pPr>
            <a:r>
              <a:rPr lang="ru-RU" altLang="ru-RU" sz="20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- </a:t>
            </a:r>
            <a:r>
              <a:rPr kumimoji="0" lang="ru-RU" altLang="ru-RU" sz="20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В России с 2006 года</a:t>
            </a:r>
            <a:r>
              <a:rPr kumimoji="0" lang="ru-RU" altLang="ru-RU" sz="20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. </a:t>
            </a:r>
            <a:r>
              <a:rPr kumimoji="0" lang="ru-RU" altLang="ru-RU" sz="2000" dirty="0">
                <a:solidFill>
                  <a:srgbClr val="404040"/>
                </a:solidFill>
                <a:latin typeface="DaxlineCyrSC-Regular (Основной текст)"/>
                <a:cs typeface="Tahoma" pitchFamily="34" charset="0"/>
              </a:rPr>
              <a:t>Организаторы – </a:t>
            </a:r>
            <a:r>
              <a:rPr kumimoji="0" lang="ru-RU" altLang="ru-RU" sz="20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РАНХиГС</a:t>
            </a:r>
            <a:r>
              <a:rPr kumimoji="0" lang="ru-RU" altLang="ru-RU" sz="20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 </a:t>
            </a:r>
            <a:r>
              <a:rPr lang="ru-RU" altLang="ru-RU" sz="2000" dirty="0">
                <a:latin typeface="DaxlineCyrSC-Regular (Основной текст)"/>
              </a:rPr>
              <a:t>при поддержке</a:t>
            </a:r>
            <a:r>
              <a:rPr kumimoji="0" lang="ru-RU" altLang="ru-RU" sz="2000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 </a:t>
            </a:r>
            <a:r>
              <a:rPr kumimoji="0" lang="ru-RU" altLang="ru-RU" sz="20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АСИ</a:t>
            </a:r>
            <a:r>
              <a:rPr kumimoji="0" lang="en-US" altLang="ru-RU" sz="2000" b="1" dirty="0">
                <a:solidFill>
                  <a:schemeClr val="accent3">
                    <a:lumMod val="75000"/>
                  </a:schemeClr>
                </a:solidFill>
                <a:latin typeface="DaxlineCyrSC-Regular (Основной текст)"/>
              </a:rPr>
              <a:t>.</a:t>
            </a:r>
            <a:endParaRPr kumimoji="0" lang="ru-RU" altLang="ru-RU" sz="2000" b="1" dirty="0">
              <a:solidFill>
                <a:schemeClr val="accent3">
                  <a:lumMod val="75000"/>
                </a:schemeClr>
              </a:solidFill>
              <a:latin typeface="DaxlineCyrSC-Regular (Основной текст)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543000" y="378655"/>
            <a:ext cx="8100000" cy="6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500" b="1" dirty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ЧТО ТАКОЕ </a:t>
            </a:r>
            <a:r>
              <a:rPr lang="en-US" altLang="ru-RU" sz="2500" b="1" dirty="0">
                <a:ln w="1905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GLOBAL MANAGEMENT CHALLENGE?</a:t>
            </a:r>
            <a:endParaRPr lang="pt-PT" altLang="ru-RU" sz="2500" b="1" dirty="0">
              <a:ln w="1905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5134" y="9000"/>
            <a:ext cx="9911134" cy="984314"/>
            <a:chOff x="-5134" y="0"/>
            <a:chExt cx="9911134" cy="984314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17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Изображение 18" descr="Coat_of_Arms_of_Sverdlovsk_oblast.svg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  <p:sp>
        <p:nvSpPr>
          <p:cNvPr id="20" name="Retângulo 13"/>
          <p:cNvSpPr/>
          <p:nvPr/>
        </p:nvSpPr>
        <p:spPr>
          <a:xfrm>
            <a:off x="990600" y="10440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Что такое </a:t>
            </a:r>
            <a:r>
              <a:rPr lang="en-US" sz="2000" b="1" dirty="0" smtClean="0">
                <a:solidFill>
                  <a:schemeClr val="tx2"/>
                </a:solidFill>
              </a:rPr>
              <a:t>Global Management Challenge?</a:t>
            </a:r>
            <a:endParaRPr lang="en-GB" sz="2000" b="1" dirty="0">
              <a:solidFill>
                <a:schemeClr val="tx2"/>
              </a:solidFill>
            </a:endParaRPr>
          </a:p>
        </p:txBody>
      </p:sp>
      <p:cxnSp>
        <p:nvCxnSpPr>
          <p:cNvPr id="21" name="Conexão Reta 14"/>
          <p:cNvCxnSpPr/>
          <p:nvPr/>
        </p:nvCxnSpPr>
        <p:spPr>
          <a:xfrm flipV="1">
            <a:off x="685800" y="1489110"/>
            <a:ext cx="8382000" cy="489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3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Line 4"/>
          <p:cNvSpPr>
            <a:spLocks noChangeShapeType="1"/>
          </p:cNvSpPr>
          <p:nvPr/>
        </p:nvSpPr>
        <p:spPr bwMode="auto">
          <a:xfrm flipH="1">
            <a:off x="3470048" y="4998260"/>
            <a:ext cx="0" cy="1469588"/>
          </a:xfrm>
          <a:prstGeom prst="line">
            <a:avLst/>
          </a:prstGeom>
          <a:noFill/>
          <a:ln w="38100">
            <a:solidFill>
              <a:srgbClr val="81B64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681186" y="5063618"/>
            <a:ext cx="5615214" cy="148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8425" tIns="49212" rIns="98425" bIns="49212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Основан в Португалии в 1980 г.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Более </a:t>
            </a:r>
            <a:r>
              <a:rPr lang="en-GB" b="1" dirty="0" smtClean="0">
                <a:solidFill>
                  <a:schemeClr val="tx2"/>
                </a:solidFill>
              </a:rPr>
              <a:t>30 </a:t>
            </a:r>
            <a:r>
              <a:rPr lang="ru-RU" dirty="0" smtClean="0">
                <a:solidFill>
                  <a:schemeClr val="tx2"/>
                </a:solidFill>
              </a:rPr>
              <a:t>участвующих</a:t>
            </a:r>
            <a:r>
              <a:rPr lang="ru-RU" b="1" dirty="0" smtClean="0">
                <a:solidFill>
                  <a:schemeClr val="tx2"/>
                </a:solidFill>
              </a:rPr>
              <a:t> стран</a:t>
            </a:r>
            <a:endParaRPr lang="en-GB" b="1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Более </a:t>
            </a:r>
            <a:r>
              <a:rPr lang="ru-RU" b="1" dirty="0" smtClean="0">
                <a:solidFill>
                  <a:schemeClr val="tx2"/>
                </a:solidFill>
              </a:rPr>
              <a:t>6</a:t>
            </a:r>
            <a:r>
              <a:rPr lang="en-GB" b="1" dirty="0" smtClean="0">
                <a:solidFill>
                  <a:schemeClr val="tx2"/>
                </a:solidFill>
              </a:rPr>
              <a:t>00 </a:t>
            </a:r>
            <a:r>
              <a:rPr lang="en-GB" b="1" dirty="0">
                <a:solidFill>
                  <a:schemeClr val="tx2"/>
                </a:solidFill>
              </a:rPr>
              <a:t>000 </a:t>
            </a:r>
            <a:r>
              <a:rPr lang="ru-RU" b="1" dirty="0">
                <a:solidFill>
                  <a:schemeClr val="tx2"/>
                </a:solidFill>
              </a:rPr>
              <a:t>участников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по всему миру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Более </a:t>
            </a:r>
            <a:r>
              <a:rPr lang="en-GB" b="1" dirty="0" smtClean="0">
                <a:solidFill>
                  <a:schemeClr val="tx2"/>
                </a:solidFill>
              </a:rPr>
              <a:t>18 </a:t>
            </a:r>
            <a:r>
              <a:rPr lang="ru-RU" b="1" dirty="0">
                <a:solidFill>
                  <a:schemeClr val="tx2"/>
                </a:solidFill>
              </a:rPr>
              <a:t>языков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в </a:t>
            </a:r>
            <a:r>
              <a:rPr lang="ru-RU" dirty="0" smtClean="0">
                <a:solidFill>
                  <a:schemeClr val="tx2"/>
                </a:solidFill>
              </a:rPr>
              <a:t>симуляторе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Мировой финал для лучших команд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7414" name="Picture 12" descr="GMC_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4876800"/>
            <a:ext cx="241436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1" y="1097400"/>
            <a:ext cx="9148863" cy="32766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15472" y="4431268"/>
            <a:ext cx="9033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Крупнейшее </a:t>
            </a:r>
            <a:r>
              <a:rPr lang="ru-RU" b="1" dirty="0" smtClean="0">
                <a:solidFill>
                  <a:schemeClr val="tx2"/>
                </a:solidFill>
              </a:rPr>
              <a:t>соревнование по </a:t>
            </a:r>
            <a:r>
              <a:rPr lang="ru-RU" b="1" dirty="0">
                <a:solidFill>
                  <a:schemeClr val="tx2"/>
                </a:solidFill>
              </a:rPr>
              <a:t>стратегии и управлению бизнесом</a:t>
            </a:r>
            <a:endParaRPr lang="pt-PT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16" name="Imagem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18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Изображение 19" descr="Coat_of_Arms_of_Sverdlovsk_oblast.svg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6265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44"/>
          <p:cNvSpPr txBox="1">
            <a:spLocks noChangeArrowheads="1"/>
          </p:cNvSpPr>
          <p:nvPr/>
        </p:nvSpPr>
        <p:spPr bwMode="auto">
          <a:xfrm>
            <a:off x="2384481" y="1456025"/>
            <a:ext cx="297351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16774"/>
                </a:solidFill>
                <a:latin typeface="Calibri" charset="0"/>
              </a:rPr>
              <a:t>В мире проводится с 1980 года</a:t>
            </a:r>
            <a:endParaRPr kumimoji="0" lang="ru-RU" sz="1400" b="1" dirty="0"/>
          </a:p>
        </p:txBody>
      </p:sp>
      <p:pic>
        <p:nvPicPr>
          <p:cNvPr id="14342" name="Picture 15" descr="Карта GMC-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347054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6" descr="статистика-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738" y="4797425"/>
            <a:ext cx="318161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999" y="4784456"/>
            <a:ext cx="3146433" cy="21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10263000" cy="5013327"/>
            <a:chOff x="0" y="0"/>
            <a:chExt cx="10263000" cy="5013327"/>
          </a:xfrm>
        </p:grpSpPr>
        <p:pic>
          <p:nvPicPr>
            <p:cNvPr id="14337" name="Рисунок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263000" cy="501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037" y="4104000"/>
              <a:ext cx="1350963" cy="68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25" y="4251638"/>
              <a:ext cx="139541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7146925" y="3926200"/>
            <a:ext cx="13620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4200"/>
              </a:spcBef>
            </a:pPr>
            <a:r>
              <a:rPr lang="ru-RU" sz="900" b="1" dirty="0">
                <a:solidFill>
                  <a:srgbClr val="007101"/>
                </a:solidFill>
              </a:rPr>
              <a:t>Организатор</a:t>
            </a: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8494712" y="3916675"/>
            <a:ext cx="13636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4200"/>
              </a:spcBef>
            </a:pPr>
            <a:r>
              <a:rPr lang="ru-RU" sz="900" b="1">
                <a:solidFill>
                  <a:srgbClr val="007101"/>
                </a:solidFill>
              </a:rPr>
              <a:t>При поддержке</a:t>
            </a:r>
          </a:p>
        </p:txBody>
      </p:sp>
    </p:spTree>
    <p:extLst>
      <p:ext uri="{BB962C8B-B14F-4D97-AF65-F5344CB8AC3E}">
        <p14:creationId xmlns:p14="http://schemas.microsoft.com/office/powerpoint/2010/main" val="39181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44"/>
          <p:cNvSpPr txBox="1">
            <a:spLocks noChangeArrowheads="1"/>
          </p:cNvSpPr>
          <p:nvPr/>
        </p:nvSpPr>
        <p:spPr bwMode="auto">
          <a:xfrm>
            <a:off x="918055" y="1044224"/>
            <a:ext cx="736494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>
                <a:solidFill>
                  <a:srgbClr val="228F9E"/>
                </a:solidFill>
                <a:latin typeface="DaxlineCyrSC-Regular" charset="0"/>
              </a:rPr>
              <a:t>НАЦИОНАЛЬНЫЙ и МИРОВОЙ ФИНАЛЫ </a:t>
            </a:r>
          </a:p>
          <a:p>
            <a:pPr algn="ctr"/>
            <a:r>
              <a:rPr kumimoji="0" lang="en-US" sz="1600" b="1" dirty="0">
                <a:solidFill>
                  <a:srgbClr val="228F9E"/>
                </a:solidFill>
                <a:latin typeface="DaxlineCyrSC-Regular" charset="0"/>
              </a:rPr>
              <a:t>GLOBAL MANAGEMENT CHALLENGE </a:t>
            </a:r>
            <a:r>
              <a:rPr kumimoji="0" lang="ru-RU" sz="1600" b="1" dirty="0">
                <a:solidFill>
                  <a:srgbClr val="228F9E"/>
                </a:solidFill>
                <a:latin typeface="DaxlineCyrSC-Regular" charset="0"/>
              </a:rPr>
              <a:t>в </a:t>
            </a:r>
            <a:r>
              <a:rPr kumimoji="0" lang="ru-RU" sz="1600" b="1" dirty="0" smtClean="0">
                <a:solidFill>
                  <a:srgbClr val="228F9E"/>
                </a:solidFill>
                <a:latin typeface="DaxlineCyrSC-Regular" charset="0"/>
              </a:rPr>
              <a:t>ЕКАТЕРИНБУРГЕ В 2019 </a:t>
            </a:r>
            <a:r>
              <a:rPr kumimoji="0" lang="ru-RU" sz="1600" b="1" dirty="0">
                <a:solidFill>
                  <a:srgbClr val="228F9E"/>
                </a:solidFill>
                <a:latin typeface="DaxlineCyrSC-Regular" charset="0"/>
              </a:rPr>
              <a:t>г. 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-5134" y="0"/>
            <a:ext cx="9911134" cy="984314"/>
            <a:chOff x="-5134" y="0"/>
            <a:chExt cx="9911134" cy="984314"/>
          </a:xfrm>
        </p:grpSpPr>
        <p:pic>
          <p:nvPicPr>
            <p:cNvPr id="53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55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Изображение 56" descr="Coat_of_Arms_of_Sverdlovsk_oblast.svg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  <p:sp>
        <p:nvSpPr>
          <p:cNvPr id="91" name="Прямоугольник 48"/>
          <p:cNvSpPr>
            <a:spLocks noChangeArrowheads="1"/>
          </p:cNvSpPr>
          <p:nvPr/>
        </p:nvSpPr>
        <p:spPr bwMode="auto">
          <a:xfrm>
            <a:off x="95250" y="1674000"/>
            <a:ext cx="6162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ahoma" charset="0"/>
              </a:rPr>
              <a:t>В 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июле 2017 г.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 в рамках международной выставки «</a:t>
            </a:r>
            <a:r>
              <a:rPr lang="ru-RU" sz="1200" dirty="0" err="1">
                <a:solidFill>
                  <a:srgbClr val="000000"/>
                </a:solidFill>
                <a:latin typeface="Tahoma" charset="0"/>
              </a:rPr>
              <a:t>Иннопром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» было подписано 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соглашение о сотрудничестве 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между </a:t>
            </a:r>
            <a:r>
              <a:rPr lang="ru-RU" sz="1200" dirty="0" err="1">
                <a:solidFill>
                  <a:srgbClr val="000000"/>
                </a:solidFill>
                <a:latin typeface="Tahoma" charset="0"/>
              </a:rPr>
              <a:t>РАНХиГС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, Правительством Свердловской области и международным организационным комитетом чемпионата по управлению бизнесом </a:t>
            </a:r>
            <a:r>
              <a:rPr lang="en-US" sz="1200" dirty="0">
                <a:solidFill>
                  <a:srgbClr val="000000"/>
                </a:solidFill>
                <a:latin typeface="Tahoma" charset="0"/>
              </a:rPr>
              <a:t>Global Management Challenge</a:t>
            </a:r>
            <a:endParaRPr lang="ru-RU" sz="1200" dirty="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92" name="Группа 4"/>
          <p:cNvGrpSpPr>
            <a:grpSpLocks/>
          </p:cNvGrpSpPr>
          <p:nvPr/>
        </p:nvGrpSpPr>
        <p:grpSpPr bwMode="auto">
          <a:xfrm>
            <a:off x="6382962" y="4123138"/>
            <a:ext cx="3475038" cy="2455862"/>
            <a:chOff x="4086768" y="3714898"/>
            <a:chExt cx="4426847" cy="2623018"/>
          </a:xfrm>
        </p:grpSpPr>
        <p:sp>
          <p:nvSpPr>
            <p:cNvPr id="93" name="object 3"/>
            <p:cNvSpPr>
              <a:spLocks noChangeArrowheads="1"/>
            </p:cNvSpPr>
            <p:nvPr/>
          </p:nvSpPr>
          <p:spPr bwMode="auto">
            <a:xfrm>
              <a:off x="6333692" y="3923761"/>
              <a:ext cx="2106618" cy="880560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4" name="object 4"/>
            <p:cNvSpPr>
              <a:spLocks noChangeArrowheads="1"/>
            </p:cNvSpPr>
            <p:nvPr/>
          </p:nvSpPr>
          <p:spPr bwMode="auto">
            <a:xfrm>
              <a:off x="6350977" y="3937856"/>
              <a:ext cx="2035449" cy="82252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5" name="object 18"/>
            <p:cNvSpPr>
              <a:spLocks/>
            </p:cNvSpPr>
            <p:nvPr/>
          </p:nvSpPr>
          <p:spPr bwMode="auto">
            <a:xfrm>
              <a:off x="6077482" y="4309317"/>
              <a:ext cx="179195" cy="220762"/>
            </a:xfrm>
            <a:custGeom>
              <a:avLst/>
              <a:gdLst>
                <a:gd name="T0" fmla="*/ 0 w 268604"/>
                <a:gd name="T1" fmla="*/ 0 h 405764"/>
                <a:gd name="T2" fmla="*/ 0 w 268604"/>
                <a:gd name="T3" fmla="*/ 149 h 405764"/>
                <a:gd name="T4" fmla="*/ 1391 w 268604"/>
                <a:gd name="T5" fmla="*/ 75 h 405764"/>
                <a:gd name="T6" fmla="*/ 0 w 268604"/>
                <a:gd name="T7" fmla="*/ 0 h 4057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8604" h="405764">
                  <a:moveTo>
                    <a:pt x="0" y="0"/>
                  </a:moveTo>
                  <a:lnTo>
                    <a:pt x="0" y="405384"/>
                  </a:lnTo>
                  <a:lnTo>
                    <a:pt x="268223" y="202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6" name="object 19"/>
            <p:cNvSpPr>
              <a:spLocks noChangeArrowheads="1"/>
            </p:cNvSpPr>
            <p:nvPr/>
          </p:nvSpPr>
          <p:spPr bwMode="auto">
            <a:xfrm>
              <a:off x="6909929" y="3714898"/>
              <a:ext cx="1152099" cy="131172"/>
            </a:xfrm>
            <a:prstGeom prst="rect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7" name="object 23"/>
            <p:cNvSpPr>
              <a:spLocks noChangeArrowheads="1"/>
            </p:cNvSpPr>
            <p:nvPr/>
          </p:nvSpPr>
          <p:spPr bwMode="auto">
            <a:xfrm>
              <a:off x="4086768" y="3912153"/>
              <a:ext cx="1944962" cy="903777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8" name="object 24"/>
            <p:cNvSpPr>
              <a:spLocks noChangeArrowheads="1"/>
            </p:cNvSpPr>
            <p:nvPr/>
          </p:nvSpPr>
          <p:spPr bwMode="auto">
            <a:xfrm>
              <a:off x="4104053" y="3926249"/>
              <a:ext cx="1873791" cy="845736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9" name="object 26"/>
            <p:cNvSpPr>
              <a:spLocks noChangeArrowheads="1"/>
            </p:cNvSpPr>
            <p:nvPr/>
          </p:nvSpPr>
          <p:spPr bwMode="auto">
            <a:xfrm>
              <a:off x="4226584" y="3714898"/>
              <a:ext cx="1986138" cy="131172"/>
            </a:xfrm>
            <a:prstGeom prst="rect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0" name="object 37"/>
            <p:cNvSpPr>
              <a:spLocks noChangeArrowheads="1"/>
            </p:cNvSpPr>
            <p:nvPr/>
          </p:nvSpPr>
          <p:spPr bwMode="auto">
            <a:xfrm>
              <a:off x="4342555" y="4937954"/>
              <a:ext cx="1508794" cy="115252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1" name="object 38"/>
            <p:cNvSpPr>
              <a:spLocks noChangeArrowheads="1"/>
            </p:cNvSpPr>
            <p:nvPr/>
          </p:nvSpPr>
          <p:spPr bwMode="auto">
            <a:xfrm>
              <a:off x="4842775" y="5054035"/>
              <a:ext cx="474073" cy="115252"/>
            </a:xfrm>
            <a:prstGeom prst="rect">
              <a:avLst/>
            </a:prstGeom>
            <a:blipFill dpi="0"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" name="object 39"/>
            <p:cNvSpPr>
              <a:spLocks noChangeArrowheads="1"/>
            </p:cNvSpPr>
            <p:nvPr/>
          </p:nvSpPr>
          <p:spPr bwMode="auto">
            <a:xfrm>
              <a:off x="6614304" y="4937954"/>
              <a:ext cx="1603686" cy="115252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3" name="object 40"/>
            <p:cNvSpPr>
              <a:spLocks noChangeArrowheads="1"/>
            </p:cNvSpPr>
            <p:nvPr/>
          </p:nvSpPr>
          <p:spPr bwMode="auto">
            <a:xfrm>
              <a:off x="6836962" y="5054035"/>
              <a:ext cx="1120750" cy="115252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104" name="Группа 25"/>
            <p:cNvGrpSpPr>
              <a:grpSpLocks/>
            </p:cNvGrpSpPr>
            <p:nvPr/>
          </p:nvGrpSpPr>
          <p:grpSpPr bwMode="auto">
            <a:xfrm>
              <a:off x="4244689" y="5526037"/>
              <a:ext cx="1828464" cy="811879"/>
              <a:chOff x="3265932" y="5307838"/>
              <a:chExt cx="2740787" cy="1492250"/>
            </a:xfrm>
          </p:grpSpPr>
          <p:sp>
            <p:nvSpPr>
              <p:cNvPr id="117" name="object 48"/>
              <p:cNvSpPr>
                <a:spLocks noChangeArrowheads="1"/>
              </p:cNvSpPr>
              <p:nvPr/>
            </p:nvSpPr>
            <p:spPr bwMode="auto">
              <a:xfrm>
                <a:off x="3284220" y="5307838"/>
                <a:ext cx="1864741" cy="211836"/>
              </a:xfrm>
              <a:prstGeom prst="rect">
                <a:avLst/>
              </a:prstGeom>
              <a:blipFill dpi="0" rotWithShape="1">
                <a:blip r:embed="rId1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18" name="object 49"/>
              <p:cNvSpPr>
                <a:spLocks noChangeArrowheads="1"/>
              </p:cNvSpPr>
              <p:nvPr/>
            </p:nvSpPr>
            <p:spPr bwMode="auto">
              <a:xfrm>
                <a:off x="5050790" y="5307838"/>
                <a:ext cx="939736" cy="211836"/>
              </a:xfrm>
              <a:prstGeom prst="rect">
                <a:avLst/>
              </a:prstGeom>
              <a:blipFill dpi="0" rotWithShape="1">
                <a:blip r:embed="rId1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19" name="object 50"/>
              <p:cNvSpPr>
                <a:spLocks noChangeArrowheads="1"/>
              </p:cNvSpPr>
              <p:nvPr/>
            </p:nvSpPr>
            <p:spPr bwMode="auto">
              <a:xfrm>
                <a:off x="3319271" y="5521147"/>
                <a:ext cx="2641219" cy="211836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20" name="object 51"/>
              <p:cNvSpPr>
                <a:spLocks noChangeArrowheads="1"/>
              </p:cNvSpPr>
              <p:nvPr/>
            </p:nvSpPr>
            <p:spPr bwMode="auto">
              <a:xfrm>
                <a:off x="3485388" y="5734507"/>
                <a:ext cx="2310130" cy="212140"/>
              </a:xfrm>
              <a:prstGeom prst="rect">
                <a:avLst/>
              </a:prstGeom>
              <a:blipFill dpi="0" rotWithShape="1">
                <a:blip r:embed="rId19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21" name="object 52"/>
              <p:cNvSpPr>
                <a:spLocks noChangeArrowheads="1"/>
              </p:cNvSpPr>
              <p:nvPr/>
            </p:nvSpPr>
            <p:spPr bwMode="auto">
              <a:xfrm>
                <a:off x="3265932" y="5948171"/>
                <a:ext cx="2740787" cy="425196"/>
              </a:xfrm>
              <a:prstGeom prst="rect">
                <a:avLst/>
              </a:prstGeom>
              <a:blipFill dpi="0"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22" name="object 53"/>
              <p:cNvSpPr>
                <a:spLocks noChangeArrowheads="1"/>
              </p:cNvSpPr>
              <p:nvPr/>
            </p:nvSpPr>
            <p:spPr bwMode="auto">
              <a:xfrm>
                <a:off x="3355847" y="6374891"/>
                <a:ext cx="2562098" cy="211836"/>
              </a:xfrm>
              <a:prstGeom prst="rect">
                <a:avLst/>
              </a:prstGeom>
              <a:blipFill dpi="0" rotWithShape="1">
                <a:blip r:embed="rId2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23" name="object 54"/>
              <p:cNvSpPr>
                <a:spLocks noChangeArrowheads="1"/>
              </p:cNvSpPr>
              <p:nvPr/>
            </p:nvSpPr>
            <p:spPr bwMode="auto">
              <a:xfrm>
                <a:off x="3848100" y="6588252"/>
                <a:ext cx="1588515" cy="211836"/>
              </a:xfrm>
              <a:prstGeom prst="rect">
                <a:avLst/>
              </a:prstGeom>
              <a:blipFill dpi="0" rotWithShape="1">
                <a:blip r:embed="rId2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  <p:grpSp>
          <p:nvGrpSpPr>
            <p:cNvPr id="105" name="Группа 33"/>
            <p:cNvGrpSpPr>
              <a:grpSpLocks/>
            </p:cNvGrpSpPr>
            <p:nvPr/>
          </p:nvGrpSpPr>
          <p:grpSpPr bwMode="auto">
            <a:xfrm>
              <a:off x="6402507" y="5526023"/>
              <a:ext cx="2111108" cy="811893"/>
              <a:chOff x="6741541" y="5288915"/>
              <a:chExt cx="3164458" cy="1492275"/>
            </a:xfrm>
          </p:grpSpPr>
          <p:sp>
            <p:nvSpPr>
              <p:cNvPr id="106" name="object 55"/>
              <p:cNvSpPr>
                <a:spLocks noChangeArrowheads="1"/>
              </p:cNvSpPr>
              <p:nvPr/>
            </p:nvSpPr>
            <p:spPr bwMode="auto">
              <a:xfrm>
                <a:off x="6741541" y="5288915"/>
                <a:ext cx="341375" cy="211836"/>
              </a:xfrm>
              <a:prstGeom prst="rect">
                <a:avLst/>
              </a:prstGeom>
              <a:blipFill dpi="0" rotWithShape="1">
                <a:blip r:embed="rId2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7" name="object 57"/>
              <p:cNvSpPr>
                <a:spLocks noChangeArrowheads="1"/>
              </p:cNvSpPr>
              <p:nvPr/>
            </p:nvSpPr>
            <p:spPr bwMode="auto">
              <a:xfrm>
                <a:off x="9229090" y="5288915"/>
                <a:ext cx="676909" cy="211836"/>
              </a:xfrm>
              <a:prstGeom prst="rect">
                <a:avLst/>
              </a:prstGeom>
              <a:blipFill dpi="0" rotWithShape="1">
                <a:blip r:embed="rId2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grpSp>
            <p:nvGrpSpPr>
              <p:cNvPr id="108" name="Группа 36"/>
              <p:cNvGrpSpPr>
                <a:grpSpLocks/>
              </p:cNvGrpSpPr>
              <p:nvPr/>
            </p:nvGrpSpPr>
            <p:grpSpPr bwMode="auto">
              <a:xfrm>
                <a:off x="6858203" y="5288915"/>
                <a:ext cx="2953386" cy="1492275"/>
                <a:chOff x="6869556" y="5288915"/>
                <a:chExt cx="2953386" cy="1492275"/>
              </a:xfrm>
            </p:grpSpPr>
            <p:sp>
              <p:nvSpPr>
                <p:cNvPr id="109" name="object 56"/>
                <p:cNvSpPr>
                  <a:spLocks noChangeArrowheads="1"/>
                </p:cNvSpPr>
                <p:nvPr/>
              </p:nvSpPr>
              <p:spPr bwMode="auto">
                <a:xfrm>
                  <a:off x="6997572" y="5288915"/>
                  <a:ext cx="2337688" cy="211836"/>
                </a:xfrm>
                <a:prstGeom prst="rect">
                  <a:avLst/>
                </a:prstGeom>
                <a:blipFill dpi="0" rotWithShape="1">
                  <a:blip r:embed="rId25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110" name="object 58"/>
                <p:cNvSpPr>
                  <a:spLocks noChangeArrowheads="1"/>
                </p:cNvSpPr>
                <p:nvPr/>
              </p:nvSpPr>
              <p:spPr bwMode="auto">
                <a:xfrm>
                  <a:off x="6869556" y="5502249"/>
                  <a:ext cx="2048637" cy="211836"/>
                </a:xfrm>
                <a:prstGeom prst="rect">
                  <a:avLst/>
                </a:prstGeom>
                <a:blipFill dpi="0" rotWithShape="1">
                  <a:blip r:embed="rId26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111" name="object 59"/>
                <p:cNvSpPr>
                  <a:spLocks noChangeArrowheads="1"/>
                </p:cNvSpPr>
                <p:nvPr/>
              </p:nvSpPr>
              <p:spPr bwMode="auto">
                <a:xfrm>
                  <a:off x="8867902" y="5502249"/>
                  <a:ext cx="955040" cy="211836"/>
                </a:xfrm>
                <a:prstGeom prst="rect">
                  <a:avLst/>
                </a:prstGeom>
                <a:blipFill dpi="0" rotWithShape="1">
                  <a:blip r:embed="rId27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112" name="object 60"/>
                <p:cNvSpPr>
                  <a:spLocks noChangeArrowheads="1"/>
                </p:cNvSpPr>
                <p:nvPr/>
              </p:nvSpPr>
              <p:spPr bwMode="auto">
                <a:xfrm>
                  <a:off x="6919848" y="5715609"/>
                  <a:ext cx="2850769" cy="211835"/>
                </a:xfrm>
                <a:prstGeom prst="rect">
                  <a:avLst/>
                </a:prstGeom>
                <a:blipFill dpi="0" rotWithShape="1">
                  <a:blip r:embed="rId28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113" name="object 61"/>
                <p:cNvSpPr>
                  <a:spLocks noChangeArrowheads="1"/>
                </p:cNvSpPr>
                <p:nvPr/>
              </p:nvSpPr>
              <p:spPr bwMode="auto">
                <a:xfrm>
                  <a:off x="6953377" y="5928969"/>
                  <a:ext cx="2786126" cy="211836"/>
                </a:xfrm>
                <a:prstGeom prst="rect">
                  <a:avLst/>
                </a:prstGeom>
                <a:blipFill dpi="0" rotWithShape="1">
                  <a:blip r:embed="rId29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114" name="object 62"/>
                <p:cNvSpPr>
                  <a:spLocks noChangeArrowheads="1"/>
                </p:cNvSpPr>
                <p:nvPr/>
              </p:nvSpPr>
              <p:spPr bwMode="auto">
                <a:xfrm>
                  <a:off x="7005193" y="6142024"/>
                  <a:ext cx="2678937" cy="212140"/>
                </a:xfrm>
                <a:prstGeom prst="rect">
                  <a:avLst/>
                </a:prstGeom>
                <a:blipFill dpi="0" rotWithShape="1">
                  <a:blip r:embed="rId30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115" name="object 63"/>
                <p:cNvSpPr>
                  <a:spLocks noChangeArrowheads="1"/>
                </p:cNvSpPr>
                <p:nvPr/>
              </p:nvSpPr>
              <p:spPr bwMode="auto">
                <a:xfrm>
                  <a:off x="7092060" y="6355994"/>
                  <a:ext cx="2506091" cy="211836"/>
                </a:xfrm>
                <a:prstGeom prst="rect">
                  <a:avLst/>
                </a:prstGeom>
                <a:blipFill dpi="0" rotWithShape="1">
                  <a:blip r:embed="rId31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116" name="object 64"/>
                <p:cNvSpPr>
                  <a:spLocks noChangeArrowheads="1"/>
                </p:cNvSpPr>
                <p:nvPr/>
              </p:nvSpPr>
              <p:spPr bwMode="auto">
                <a:xfrm>
                  <a:off x="7902829" y="6569354"/>
                  <a:ext cx="838733" cy="211836"/>
                </a:xfrm>
                <a:prstGeom prst="rect">
                  <a:avLst/>
                </a:prstGeom>
                <a:blipFill dpi="0" rotWithShape="1">
                  <a:blip r:embed="rId3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124" name="Рисунок 8" descr="Изображение выглядит как текст, снимок экрана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5665">
            <a:off x="6993050" y="1857375"/>
            <a:ext cx="12763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Рисунок 6" descr="Изображение выглядит как текст, газета&#10;&#10;Описание создано с высокой степенью достоверности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4757">
            <a:off x="7747112" y="1835150"/>
            <a:ext cx="12668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Прямоугольник 48"/>
          <p:cNvSpPr>
            <a:spLocks noChangeArrowheads="1"/>
          </p:cNvSpPr>
          <p:nvPr/>
        </p:nvSpPr>
        <p:spPr bwMode="auto">
          <a:xfrm>
            <a:off x="47624" y="4797152"/>
            <a:ext cx="62103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ahoma" charset="0"/>
              </a:rPr>
              <a:t>В 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марте 2018 г.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 международным организационным комитетом «Глобальный управленческий вызов» (</a:t>
            </a:r>
            <a:r>
              <a:rPr lang="en-US" sz="1200" dirty="0">
                <a:solidFill>
                  <a:srgbClr val="000000"/>
                </a:solidFill>
                <a:latin typeface="Tahoma" charset="0"/>
              </a:rPr>
              <a:t>Global Management Challenge)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 было 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принято решение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 о проведении мирового финала </a:t>
            </a:r>
            <a:r>
              <a:rPr lang="en-US" sz="1200" dirty="0">
                <a:solidFill>
                  <a:srgbClr val="000000"/>
                </a:solidFill>
                <a:latin typeface="Tahoma" charset="0"/>
              </a:rPr>
              <a:t>GMC 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в 2019 г. в г. Екатеринбурге, которое было 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объявлено 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на форуме 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«Россия </a:t>
            </a:r>
            <a:r>
              <a:rPr lang="mr-IN" sz="1200" b="1" dirty="0">
                <a:solidFill>
                  <a:srgbClr val="000000"/>
                </a:solidFill>
                <a:latin typeface="Tahoma" charset="0"/>
              </a:rPr>
              <a:t>–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 страна возможностей»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, а в 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апреле 2018 г. 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на мировом финале чемпионата в г. Дубае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Правительству Свердловской области была официально </a:t>
            </a:r>
            <a:r>
              <a:rPr lang="ru-RU" sz="1200" b="1" dirty="0">
                <a:solidFill>
                  <a:srgbClr val="000000"/>
                </a:solidFill>
                <a:latin typeface="Tahoma" charset="0"/>
              </a:rPr>
              <a:t>передана эстафета </a:t>
            </a:r>
            <a:r>
              <a:rPr lang="ru-RU" sz="1200" dirty="0">
                <a:solidFill>
                  <a:srgbClr val="000000"/>
                </a:solidFill>
                <a:latin typeface="Tahoma" charset="0"/>
              </a:rPr>
              <a:t>проведения финала</a:t>
            </a:r>
            <a:r>
              <a:rPr lang="ru-RU" sz="1200" dirty="0" smtClean="0">
                <a:solidFill>
                  <a:srgbClr val="000000"/>
                </a:solidFill>
                <a:latin typeface="Tahoma" charset="0"/>
              </a:rPr>
              <a:t>.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charset="0"/>
              </a:rPr>
              <a:t>На форуме </a:t>
            </a:r>
            <a:r>
              <a:rPr lang="ru-RU" sz="1200" b="1" dirty="0" smtClean="0">
                <a:solidFill>
                  <a:srgbClr val="000000"/>
                </a:solidFill>
                <a:latin typeface="Tahoma" charset="0"/>
              </a:rPr>
              <a:t>«Иннопром-2018» </a:t>
            </a:r>
            <a:r>
              <a:rPr lang="ru-RU" sz="1200" dirty="0" smtClean="0">
                <a:solidFill>
                  <a:srgbClr val="000000"/>
                </a:solidFill>
                <a:latin typeface="Tahoma" charset="0"/>
              </a:rPr>
              <a:t>состоялась презентация мирового финала, организовать который предлагается с национальным финалом чемпионата в </a:t>
            </a:r>
            <a:r>
              <a:rPr lang="ru-RU" sz="1200" b="1" dirty="0" smtClean="0">
                <a:solidFill>
                  <a:srgbClr val="000000"/>
                </a:solidFill>
                <a:latin typeface="Tahoma" charset="0"/>
              </a:rPr>
              <a:t>июле 2019 г.</a:t>
            </a:r>
            <a:r>
              <a:rPr lang="ru-RU" sz="1200" dirty="0" smtClean="0">
                <a:solidFill>
                  <a:srgbClr val="000000"/>
                </a:solidFill>
                <a:latin typeface="Tahoma" charset="0"/>
              </a:rPr>
              <a:t> в преддверии 10 юбилейного форума </a:t>
            </a:r>
            <a:r>
              <a:rPr lang="ru-RU" sz="1200" b="1" dirty="0" smtClean="0">
                <a:solidFill>
                  <a:srgbClr val="000000"/>
                </a:solidFill>
                <a:latin typeface="Tahoma" charset="0"/>
              </a:rPr>
              <a:t>«</a:t>
            </a:r>
            <a:r>
              <a:rPr lang="ru-RU" sz="1200" b="1" dirty="0" err="1" smtClean="0">
                <a:solidFill>
                  <a:srgbClr val="000000"/>
                </a:solidFill>
                <a:latin typeface="Tahoma" charset="0"/>
              </a:rPr>
              <a:t>Иннопром</a:t>
            </a:r>
            <a:r>
              <a:rPr lang="ru-RU" sz="1200" b="1" dirty="0" smtClean="0">
                <a:solidFill>
                  <a:srgbClr val="000000"/>
                </a:solidFill>
                <a:latin typeface="Tahoma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ahoma" charset="0"/>
              </a:rPr>
              <a:t> и Глобального Саммита Производства и Индустриализации </a:t>
            </a:r>
            <a:r>
              <a:rPr lang="en-US" sz="1200" b="1" dirty="0" smtClean="0">
                <a:solidFill>
                  <a:srgbClr val="000000"/>
                </a:solidFill>
                <a:latin typeface="Tahoma" charset="0"/>
              </a:rPr>
              <a:t>GSIM</a:t>
            </a:r>
            <a:r>
              <a:rPr lang="ru-RU" sz="1200" b="1" dirty="0" smtClean="0">
                <a:solidFill>
                  <a:srgbClr val="000000"/>
                </a:solidFill>
                <a:latin typeface="Tahoma" charset="0"/>
              </a:rPr>
              <a:t>-2019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</a:rPr>
              <a:t>.</a:t>
            </a:r>
            <a:endParaRPr lang="ru-RU" sz="1200" dirty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127" name="Рисунок 14347" descr="Изображение выглядит как костюм, человек, пол, стоит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925" y="2541667"/>
            <a:ext cx="23780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Изображение 43" descr="екатериньург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75" y="2536904"/>
            <a:ext cx="28098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02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5"/>
          <p:cNvSpPr>
            <a:spLocks noChangeArrowheads="1"/>
          </p:cNvSpPr>
          <p:nvPr/>
        </p:nvSpPr>
        <p:spPr bwMode="auto">
          <a:xfrm>
            <a:off x="4953001" y="2002190"/>
            <a:ext cx="4495800" cy="3042328"/>
          </a:xfrm>
          <a:prstGeom prst="rect">
            <a:avLst/>
          </a:prstGeom>
          <a:solidFill>
            <a:srgbClr val="005A74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dirty="0"/>
          </a:p>
        </p:txBody>
      </p:sp>
      <p:sp>
        <p:nvSpPr>
          <p:cNvPr id="13" name="Rectângulo 4"/>
          <p:cNvSpPr>
            <a:spLocks noChangeArrowheads="1"/>
          </p:cNvSpPr>
          <p:nvPr/>
        </p:nvSpPr>
        <p:spPr bwMode="auto">
          <a:xfrm>
            <a:off x="457201" y="2006672"/>
            <a:ext cx="4419601" cy="3042328"/>
          </a:xfrm>
          <a:prstGeom prst="rect">
            <a:avLst/>
          </a:prstGeom>
          <a:solidFill>
            <a:srgbClr val="177278">
              <a:alpha val="67000"/>
            </a:srgbClr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dirty="0"/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4953000" y="1143001"/>
            <a:ext cx="4572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5072"/>
                </a:solidFill>
              </a:rPr>
              <a:t>Как </a:t>
            </a:r>
            <a:r>
              <a:rPr lang="ru-RU" sz="2600" b="1" dirty="0" smtClean="0">
                <a:solidFill>
                  <a:srgbClr val="005072"/>
                </a:solidFill>
              </a:rPr>
              <a:t>работает</a:t>
            </a:r>
            <a:endParaRPr lang="ru-RU" sz="2600" b="1" dirty="0">
              <a:solidFill>
                <a:srgbClr val="005072"/>
              </a:solidFill>
            </a:endParaRPr>
          </a:p>
          <a:p>
            <a:pPr algn="ctr"/>
            <a:r>
              <a:rPr lang="en-US" sz="2100" b="1" dirty="0">
                <a:solidFill>
                  <a:srgbClr val="005072"/>
                </a:solidFill>
              </a:rPr>
              <a:t>Global Management Challenge</a:t>
            </a:r>
            <a:r>
              <a:rPr lang="en-GB" sz="2100" b="1" dirty="0" smtClean="0">
                <a:solidFill>
                  <a:srgbClr val="005072"/>
                </a:solidFill>
              </a:rPr>
              <a:t>?</a:t>
            </a:r>
            <a:endParaRPr lang="en-GB" sz="2100" b="1" dirty="0">
              <a:solidFill>
                <a:srgbClr val="005072"/>
              </a:solidFill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4953000" y="194400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Роль </a:t>
            </a:r>
            <a:r>
              <a:rPr lang="ru-RU" sz="1600" dirty="0" smtClean="0">
                <a:solidFill>
                  <a:schemeClr val="bg1"/>
                </a:solidFill>
              </a:rPr>
              <a:t>управляющего совета компании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Управление компанией в виртуальной среде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Анализ истории компании 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Определение стратегии на ближайшее будущее 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Принятие управленческих решений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Анализ полученных результатов, конкурентов и экономической среды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157348"/>
            <a:ext cx="4572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600" b="1" dirty="0">
                <a:solidFill>
                  <a:srgbClr val="005072"/>
                </a:solidFill>
              </a:rPr>
              <a:t>Что такое </a:t>
            </a:r>
            <a:endParaRPr lang="en-US" sz="2600" b="1" dirty="0" smtClean="0">
              <a:solidFill>
                <a:srgbClr val="005072"/>
              </a:solidFill>
            </a:endParaRPr>
          </a:p>
          <a:p>
            <a:pPr algn="ctr">
              <a:buFontTx/>
              <a:buNone/>
            </a:pPr>
            <a:r>
              <a:rPr lang="en-US" sz="2100" b="1" dirty="0" smtClean="0">
                <a:solidFill>
                  <a:srgbClr val="005072"/>
                </a:solidFill>
              </a:rPr>
              <a:t>Global Management Challenge</a:t>
            </a:r>
            <a:r>
              <a:rPr lang="en-GB" sz="2100" b="1" dirty="0" smtClean="0">
                <a:solidFill>
                  <a:srgbClr val="005072"/>
                </a:solidFill>
              </a:rPr>
              <a:t>?</a:t>
            </a:r>
            <a:endParaRPr lang="en-GB" sz="2100" b="1" dirty="0">
              <a:solidFill>
                <a:srgbClr val="00507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194400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47638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Соревнование, </a:t>
            </a:r>
            <a:r>
              <a:rPr lang="ru-RU" sz="1600" dirty="0">
                <a:solidFill>
                  <a:schemeClr val="bg1"/>
                </a:solidFill>
              </a:rPr>
              <a:t>основанное на бизнес-симуляции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147638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Интерактивная конкурентная среда</a:t>
            </a:r>
          </a:p>
          <a:p>
            <a:pPr marL="285750" indent="-147638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Виртуальная бизнес-среда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147638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Онлайн и очные форматы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147638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Обновления в связи с тенденциями</a:t>
            </a:r>
            <a:r>
              <a:rPr lang="en-GB" sz="160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.AppleSystemUIFont" charset="-120"/>
              <a:buChar char="−"/>
            </a:pPr>
            <a:r>
              <a:rPr lang="ru-RU" sz="1600" dirty="0">
                <a:solidFill>
                  <a:schemeClr val="bg1"/>
                </a:solidFill>
              </a:rPr>
              <a:t>Технологические и функциональные</a:t>
            </a:r>
            <a:endParaRPr lang="en-GB" sz="1600" dirty="0">
              <a:solidFill>
                <a:schemeClr val="bg1"/>
              </a:solidFill>
            </a:endParaRPr>
          </a:p>
          <a:p>
            <a:pPr marL="742950" lvl="1" indent="-285750">
              <a:buSzPct val="100000"/>
              <a:buFont typeface=".AppleSystemUIFont" charset="-120"/>
              <a:buChar char="−"/>
            </a:pPr>
            <a:r>
              <a:rPr lang="ru-RU" sz="1600" dirty="0">
                <a:solidFill>
                  <a:schemeClr val="bg1"/>
                </a:solidFill>
              </a:rPr>
              <a:t>Различные сценарии для принятия решений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050" y="5074626"/>
            <a:ext cx="6819900" cy="153668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17" name="Imagem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19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Изображение 20" descr="Coat_of_Arms_of_Sverdlovsk_oblast.svg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6493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28000" y="1539000"/>
            <a:ext cx="9678000" cy="5229000"/>
            <a:chOff x="0" y="1066800"/>
            <a:chExt cx="9144000" cy="5682414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066800"/>
              <a:ext cx="9144000" cy="568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400" y="4800600"/>
              <a:ext cx="787400" cy="1943100"/>
            </a:xfrm>
            <a:prstGeom prst="rect">
              <a:avLst/>
            </a:prstGeom>
          </p:spPr>
        </p:pic>
      </p:grpSp>
      <p:sp>
        <p:nvSpPr>
          <p:cNvPr id="14" name="Retângulo 13"/>
          <p:cNvSpPr/>
          <p:nvPr/>
        </p:nvSpPr>
        <p:spPr>
          <a:xfrm>
            <a:off x="993000" y="10440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География чемпионата</a:t>
            </a:r>
            <a:endParaRPr lang="en-GB" sz="2000" b="1" dirty="0">
              <a:solidFill>
                <a:schemeClr val="tx2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21" name="Imagem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22" name="Группа 21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23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Изображение 24" descr="Coat_of_Arms_of_Sverdlovsk_oblast.svg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082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58000" y="1223792"/>
            <a:ext cx="0" cy="5080000"/>
          </a:xfrm>
          <a:custGeom>
            <a:avLst/>
            <a:gdLst/>
            <a:ahLst/>
            <a:cxnLst/>
            <a:rect l="l" t="t" r="r" b="b"/>
            <a:pathLst>
              <a:path h="5080000">
                <a:moveTo>
                  <a:pt x="0" y="0"/>
                </a:moveTo>
                <a:lnTo>
                  <a:pt x="0" y="5079593"/>
                </a:lnTo>
              </a:path>
            </a:pathLst>
          </a:custGeom>
          <a:ln w="64008">
            <a:solidFill>
              <a:srgbClr val="007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Группа 90"/>
          <p:cNvGrpSpPr/>
          <p:nvPr/>
        </p:nvGrpSpPr>
        <p:grpSpPr>
          <a:xfrm>
            <a:off x="135637" y="966699"/>
            <a:ext cx="4997363" cy="5657301"/>
            <a:chOff x="416051" y="1331975"/>
            <a:chExt cx="4401312" cy="5210556"/>
          </a:xfrm>
        </p:grpSpPr>
        <p:sp>
          <p:nvSpPr>
            <p:cNvPr id="5" name="object 5"/>
            <p:cNvSpPr/>
            <p:nvPr/>
          </p:nvSpPr>
          <p:spPr>
            <a:xfrm>
              <a:off x="416051" y="1331975"/>
              <a:ext cx="4401312" cy="2846832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1" y="4515611"/>
              <a:ext cx="4401312" cy="202692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078601" y="1134000"/>
            <a:ext cx="438912" cy="24079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5054" y="1134000"/>
            <a:ext cx="1075270" cy="24079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68157" y="1134000"/>
            <a:ext cx="1128547" cy="24079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0952" y="1134000"/>
            <a:ext cx="424688" cy="24079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59468" y="1134000"/>
            <a:ext cx="167640" cy="24079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1401" y="1377840"/>
            <a:ext cx="1494917" cy="240791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2650" y="1377840"/>
            <a:ext cx="1056131" cy="240791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12480" y="1377840"/>
            <a:ext cx="240792" cy="24079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73668" y="1377840"/>
            <a:ext cx="897890" cy="240791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1401" y="1621933"/>
            <a:ext cx="1139952" cy="240791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0042" y="1621933"/>
            <a:ext cx="966647" cy="240791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78469" y="1621933"/>
            <a:ext cx="340614" cy="240791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8407" y="1621933"/>
            <a:ext cx="1062990" cy="240791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38179" y="1948594"/>
            <a:ext cx="3833175" cy="157971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83852" y="1865774"/>
            <a:ext cx="118872" cy="240791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38167" y="2192434"/>
            <a:ext cx="3891383" cy="157971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21401" y="2353453"/>
            <a:ext cx="890016" cy="240791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82130" y="2353453"/>
            <a:ext cx="1102359" cy="240791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74254" y="2353453"/>
            <a:ext cx="112775" cy="240791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2480" y="2353453"/>
            <a:ext cx="1243888" cy="240791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1401" y="2597293"/>
            <a:ext cx="1197521" cy="240791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5154" y="2597293"/>
            <a:ext cx="240792" cy="24079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31707" y="2597293"/>
            <a:ext cx="1269034" cy="240791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85376" y="2597293"/>
            <a:ext cx="115824" cy="240791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21401" y="2840829"/>
            <a:ext cx="1538224" cy="241096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09790" y="2840829"/>
            <a:ext cx="1044790" cy="241096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10371" y="2840829"/>
            <a:ext cx="1056640" cy="241096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21368" y="2840829"/>
            <a:ext cx="243840" cy="241096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21401" y="3085354"/>
            <a:ext cx="1342008" cy="240792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51650" y="3085354"/>
            <a:ext cx="103631" cy="240792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52818" y="3085354"/>
            <a:ext cx="1598929" cy="240792"/>
          </a:xfrm>
          <a:prstGeom prst="rect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86800" y="3085354"/>
            <a:ext cx="978839" cy="240792"/>
          </a:xfrm>
          <a:prstGeom prst="rect">
            <a:avLst/>
          </a:prstGeom>
          <a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21401" y="3329195"/>
            <a:ext cx="1101001" cy="240792"/>
          </a:xfrm>
          <a:prstGeom prst="rect">
            <a:avLst/>
          </a:prstGeom>
          <a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82714" y="3329195"/>
            <a:ext cx="923112" cy="240792"/>
          </a:xfrm>
          <a:prstGeom prst="rect">
            <a:avLst/>
          </a:prstGeom>
          <a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60766" y="3329195"/>
            <a:ext cx="1497837" cy="240792"/>
          </a:xfrm>
          <a:prstGeom prst="rect">
            <a:avLst/>
          </a:prstGeom>
          <a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21401" y="3573035"/>
            <a:ext cx="1167041" cy="240792"/>
          </a:xfrm>
          <a:prstGeom prst="rect">
            <a:avLst/>
          </a:prstGeom>
          <a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71818" y="3573035"/>
            <a:ext cx="167640" cy="24079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55638" y="3573035"/>
            <a:ext cx="1134529" cy="240792"/>
          </a:xfrm>
          <a:prstGeom prst="rect">
            <a:avLst/>
          </a:prstGeom>
          <a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6718" y="3573035"/>
            <a:ext cx="103631" cy="240792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5367" y="3989378"/>
            <a:ext cx="3443143" cy="194780"/>
          </a:xfrm>
          <a:prstGeom prst="rect">
            <a:avLst/>
          </a:prstGeom>
          <a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21401" y="4186902"/>
            <a:ext cx="685800" cy="241096"/>
          </a:xfrm>
          <a:prstGeom prst="rect">
            <a:avLst/>
          </a:prstGeom>
          <a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68185" y="4186902"/>
            <a:ext cx="216407" cy="241096"/>
          </a:xfrm>
          <a:prstGeom prst="rect">
            <a:avLst/>
          </a:prstGeom>
          <a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51293" y="4186902"/>
            <a:ext cx="1269034" cy="241096"/>
          </a:xfrm>
          <a:prstGeom prst="rect">
            <a:avLst/>
          </a:prstGeom>
          <a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80119" y="4186902"/>
            <a:ext cx="1070190" cy="241096"/>
          </a:xfrm>
          <a:prstGeom prst="rect">
            <a:avLst/>
          </a:prstGeom>
          <a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21401" y="4431301"/>
            <a:ext cx="1036662" cy="240792"/>
          </a:xfrm>
          <a:prstGeom prst="rect">
            <a:avLst/>
          </a:prstGeom>
          <a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29957" y="4431301"/>
            <a:ext cx="898728" cy="240792"/>
          </a:xfrm>
          <a:prstGeom prst="rect">
            <a:avLst/>
          </a:prstGeom>
          <a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92083" y="4431301"/>
            <a:ext cx="773429" cy="240792"/>
          </a:xfrm>
          <a:prstGeom prst="rect">
            <a:avLst/>
          </a:prstGeom>
          <a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30511" y="4431301"/>
            <a:ext cx="225551" cy="240792"/>
          </a:xfrm>
          <a:prstGeom prst="rect">
            <a:avLst/>
          </a:prstGeom>
          <a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30544" y="4757961"/>
            <a:ext cx="3910374" cy="145702"/>
          </a:xfrm>
          <a:prstGeom prst="rect">
            <a:avLst/>
          </a:prstGeom>
          <a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21401" y="4919006"/>
            <a:ext cx="1082382" cy="240792"/>
          </a:xfrm>
          <a:prstGeom prst="rect">
            <a:avLst/>
          </a:prstGeom>
          <a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15073" y="4919006"/>
            <a:ext cx="798322" cy="240792"/>
          </a:xfrm>
          <a:prstGeom prst="rect">
            <a:avLst/>
          </a:prstGeom>
          <a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99350" y="4919006"/>
            <a:ext cx="103631" cy="240792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70621" y="4919006"/>
            <a:ext cx="1001610" cy="240792"/>
          </a:xfrm>
          <a:prstGeom prst="rect">
            <a:avLst/>
          </a:prstGeom>
          <a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880347" y="4919006"/>
            <a:ext cx="773429" cy="240792"/>
          </a:xfrm>
          <a:prstGeom prst="rect">
            <a:avLst/>
          </a:prstGeom>
          <a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21401" y="5162846"/>
            <a:ext cx="1177162" cy="240791"/>
          </a:xfrm>
          <a:prstGeom prst="rect">
            <a:avLst/>
          </a:prstGeom>
          <a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15657" y="5162846"/>
            <a:ext cx="164592" cy="240791"/>
          </a:xfrm>
          <a:prstGeom prst="rect">
            <a:avLst/>
          </a:prstGeom>
          <a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21981" y="5162846"/>
            <a:ext cx="340614" cy="240791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73085" y="5162846"/>
            <a:ext cx="777341" cy="240791"/>
          </a:xfrm>
          <a:prstGeom prst="rect">
            <a:avLst/>
          </a:prstGeom>
          <a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63356" y="5162846"/>
            <a:ext cx="237744" cy="240791"/>
          </a:xfrm>
          <a:prstGeom prst="rect">
            <a:avLst/>
          </a:prstGeom>
          <a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906256" y="5162846"/>
            <a:ext cx="743203" cy="240791"/>
          </a:xfrm>
          <a:prstGeom prst="rect">
            <a:avLst/>
          </a:prstGeom>
          <a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21401" y="5406686"/>
            <a:ext cx="993038" cy="240792"/>
          </a:xfrm>
          <a:prstGeom prst="rect">
            <a:avLst/>
          </a:prstGeom>
          <a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24218" y="5406686"/>
            <a:ext cx="1651127" cy="240792"/>
          </a:xfrm>
          <a:prstGeom prst="rect">
            <a:avLst/>
          </a:prstGeom>
          <a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86800" y="5406686"/>
            <a:ext cx="978839" cy="240792"/>
          </a:xfrm>
          <a:prstGeom prst="rect">
            <a:avLst/>
          </a:prstGeom>
          <a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21401" y="5650221"/>
            <a:ext cx="691286" cy="241096"/>
          </a:xfrm>
          <a:prstGeom prst="rect">
            <a:avLst/>
          </a:prstGeom>
          <a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82841" y="5650221"/>
            <a:ext cx="737006" cy="241096"/>
          </a:xfrm>
          <a:prstGeom prst="rect">
            <a:avLst/>
          </a:prstGeom>
          <a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82002" y="5650221"/>
            <a:ext cx="914400" cy="241096"/>
          </a:xfrm>
          <a:prstGeom prst="rect">
            <a:avLst/>
          </a:prstGeom>
          <a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67343" y="5650221"/>
            <a:ext cx="1183538" cy="241096"/>
          </a:xfrm>
          <a:prstGeom prst="rect">
            <a:avLst/>
          </a:prstGeom>
          <a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21401" y="5894671"/>
            <a:ext cx="1753997" cy="240792"/>
          </a:xfrm>
          <a:prstGeom prst="rect">
            <a:avLst/>
          </a:prstGeom>
          <a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95361" y="5894671"/>
            <a:ext cx="2062606" cy="240792"/>
          </a:xfrm>
          <a:prstGeom prst="rect">
            <a:avLst/>
          </a:prstGeom>
          <a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21401" y="6138510"/>
            <a:ext cx="680313" cy="240792"/>
          </a:xfrm>
          <a:prstGeom prst="rect">
            <a:avLst/>
          </a:prstGeom>
          <a:blipFill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3192" y="6138510"/>
            <a:ext cx="836015" cy="240792"/>
          </a:xfrm>
          <a:prstGeom prst="rect">
            <a:avLst/>
          </a:prstGeom>
          <a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59854" y="6138510"/>
            <a:ext cx="167640" cy="24079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43673" y="6138510"/>
            <a:ext cx="1301750" cy="240792"/>
          </a:xfrm>
          <a:prstGeom prst="rect">
            <a:avLst/>
          </a:prstGeom>
          <a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37219" y="6138510"/>
            <a:ext cx="103631" cy="240792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Название 8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85" name="Группа 84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86" name="Imagem 9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87" name="Группа 86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88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7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7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Изображение 89" descr="Coat_of_Arms_of_Sverdlovsk_oblast.svg.png"/>
              <p:cNvPicPr>
                <a:picLocks noChangeAspect="1"/>
              </p:cNvPicPr>
              <p:nvPr/>
            </p:nvPicPr>
            <p:blipFill>
              <a:blip r:embed="rId7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474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507480" y="1809432"/>
            <a:ext cx="3157728" cy="161848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3388" y="1835339"/>
            <a:ext cx="3051048" cy="15118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384" y="2074332"/>
            <a:ext cx="2253995" cy="153466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291" y="2006028"/>
            <a:ext cx="397764" cy="37795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6067" y="2006028"/>
            <a:ext cx="397763" cy="37795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0844" y="2006028"/>
            <a:ext cx="397763" cy="37795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6067" y="3056064"/>
            <a:ext cx="397763" cy="37795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8680" y="2531807"/>
            <a:ext cx="397763" cy="37795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3455" y="2531807"/>
            <a:ext cx="397763" cy="37795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6394" y="2208719"/>
            <a:ext cx="240029" cy="281305"/>
          </a:xfrm>
          <a:custGeom>
            <a:avLst/>
            <a:gdLst/>
            <a:ahLst/>
            <a:cxnLst/>
            <a:rect l="l" t="t" r="r" b="b"/>
            <a:pathLst>
              <a:path w="240030" h="281305">
                <a:moveTo>
                  <a:pt x="188214" y="203453"/>
                </a:moveTo>
                <a:lnTo>
                  <a:pt x="162306" y="203453"/>
                </a:lnTo>
                <a:lnTo>
                  <a:pt x="201168" y="281177"/>
                </a:lnTo>
                <a:lnTo>
                  <a:pt x="233553" y="216407"/>
                </a:lnTo>
                <a:lnTo>
                  <a:pt x="188214" y="216407"/>
                </a:lnTo>
                <a:lnTo>
                  <a:pt x="188214" y="203453"/>
                </a:lnTo>
                <a:close/>
              </a:path>
              <a:path w="240030" h="281305">
                <a:moveTo>
                  <a:pt x="188214" y="12953"/>
                </a:moveTo>
                <a:lnTo>
                  <a:pt x="188214" y="216407"/>
                </a:lnTo>
                <a:lnTo>
                  <a:pt x="214122" y="216407"/>
                </a:lnTo>
                <a:lnTo>
                  <a:pt x="214122" y="25907"/>
                </a:lnTo>
                <a:lnTo>
                  <a:pt x="201168" y="25907"/>
                </a:lnTo>
                <a:lnTo>
                  <a:pt x="188214" y="12953"/>
                </a:lnTo>
                <a:close/>
              </a:path>
              <a:path w="240030" h="281305">
                <a:moveTo>
                  <a:pt x="240030" y="203453"/>
                </a:moveTo>
                <a:lnTo>
                  <a:pt x="214122" y="203453"/>
                </a:lnTo>
                <a:lnTo>
                  <a:pt x="214122" y="216407"/>
                </a:lnTo>
                <a:lnTo>
                  <a:pt x="233553" y="216407"/>
                </a:lnTo>
                <a:lnTo>
                  <a:pt x="240030" y="203453"/>
                </a:lnTo>
                <a:close/>
              </a:path>
              <a:path w="240030" h="281305">
                <a:moveTo>
                  <a:pt x="208318" y="0"/>
                </a:moveTo>
                <a:lnTo>
                  <a:pt x="0" y="0"/>
                </a:lnTo>
                <a:lnTo>
                  <a:pt x="0" y="25907"/>
                </a:lnTo>
                <a:lnTo>
                  <a:pt x="188214" y="25907"/>
                </a:lnTo>
                <a:lnTo>
                  <a:pt x="188214" y="12953"/>
                </a:lnTo>
                <a:lnTo>
                  <a:pt x="214122" y="12953"/>
                </a:lnTo>
                <a:lnTo>
                  <a:pt x="214122" y="5841"/>
                </a:lnTo>
                <a:lnTo>
                  <a:pt x="208318" y="0"/>
                </a:lnTo>
                <a:close/>
              </a:path>
              <a:path w="240030" h="281305">
                <a:moveTo>
                  <a:pt x="214122" y="12953"/>
                </a:moveTo>
                <a:lnTo>
                  <a:pt x="188214" y="12953"/>
                </a:lnTo>
                <a:lnTo>
                  <a:pt x="201168" y="25907"/>
                </a:lnTo>
                <a:lnTo>
                  <a:pt x="214122" y="25907"/>
                </a:lnTo>
                <a:lnTo>
                  <a:pt x="214122" y="12953"/>
                </a:lnTo>
                <a:close/>
              </a:path>
            </a:pathLst>
          </a:custGeom>
          <a:solidFill>
            <a:srgbClr val="007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2208719"/>
            <a:ext cx="241935" cy="281305"/>
          </a:xfrm>
          <a:custGeom>
            <a:avLst/>
            <a:gdLst/>
            <a:ahLst/>
            <a:cxnLst/>
            <a:rect l="l" t="t" r="r" b="b"/>
            <a:pathLst>
              <a:path w="241934" h="281305">
                <a:moveTo>
                  <a:pt x="25908" y="203453"/>
                </a:moveTo>
                <a:lnTo>
                  <a:pt x="0" y="203453"/>
                </a:lnTo>
                <a:lnTo>
                  <a:pt x="38862" y="281177"/>
                </a:lnTo>
                <a:lnTo>
                  <a:pt x="71247" y="216407"/>
                </a:lnTo>
                <a:lnTo>
                  <a:pt x="25908" y="216407"/>
                </a:lnTo>
                <a:lnTo>
                  <a:pt x="25908" y="203453"/>
                </a:lnTo>
                <a:close/>
              </a:path>
              <a:path w="241934" h="281305">
                <a:moveTo>
                  <a:pt x="241553" y="0"/>
                </a:moveTo>
                <a:lnTo>
                  <a:pt x="31711" y="0"/>
                </a:lnTo>
                <a:lnTo>
                  <a:pt x="25908" y="5841"/>
                </a:lnTo>
                <a:lnTo>
                  <a:pt x="25908" y="216407"/>
                </a:lnTo>
                <a:lnTo>
                  <a:pt x="51815" y="216407"/>
                </a:lnTo>
                <a:lnTo>
                  <a:pt x="51815" y="25907"/>
                </a:lnTo>
                <a:lnTo>
                  <a:pt x="38862" y="25907"/>
                </a:lnTo>
                <a:lnTo>
                  <a:pt x="51815" y="12953"/>
                </a:lnTo>
                <a:lnTo>
                  <a:pt x="241553" y="12953"/>
                </a:lnTo>
                <a:lnTo>
                  <a:pt x="241553" y="0"/>
                </a:lnTo>
                <a:close/>
              </a:path>
              <a:path w="241934" h="281305">
                <a:moveTo>
                  <a:pt x="77724" y="203453"/>
                </a:moveTo>
                <a:lnTo>
                  <a:pt x="51815" y="203453"/>
                </a:lnTo>
                <a:lnTo>
                  <a:pt x="51815" y="216407"/>
                </a:lnTo>
                <a:lnTo>
                  <a:pt x="71247" y="216407"/>
                </a:lnTo>
                <a:lnTo>
                  <a:pt x="77724" y="203453"/>
                </a:lnTo>
                <a:close/>
              </a:path>
              <a:path w="241934" h="281305">
                <a:moveTo>
                  <a:pt x="51815" y="12953"/>
                </a:moveTo>
                <a:lnTo>
                  <a:pt x="38862" y="25907"/>
                </a:lnTo>
                <a:lnTo>
                  <a:pt x="51815" y="25907"/>
                </a:lnTo>
                <a:lnTo>
                  <a:pt x="51815" y="12953"/>
                </a:lnTo>
                <a:close/>
              </a:path>
              <a:path w="241934" h="281305">
                <a:moveTo>
                  <a:pt x="241553" y="12953"/>
                </a:moveTo>
                <a:lnTo>
                  <a:pt x="51815" y="12953"/>
                </a:lnTo>
                <a:lnTo>
                  <a:pt x="51815" y="25907"/>
                </a:lnTo>
                <a:lnTo>
                  <a:pt x="241553" y="25907"/>
                </a:lnTo>
                <a:lnTo>
                  <a:pt x="241553" y="12953"/>
                </a:lnTo>
                <a:close/>
              </a:path>
            </a:pathLst>
          </a:custGeom>
          <a:solidFill>
            <a:srgbClr val="007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9645" y="2208719"/>
            <a:ext cx="241935" cy="281305"/>
          </a:xfrm>
          <a:custGeom>
            <a:avLst/>
            <a:gdLst/>
            <a:ahLst/>
            <a:cxnLst/>
            <a:rect l="l" t="t" r="r" b="b"/>
            <a:pathLst>
              <a:path w="241935" h="281305">
                <a:moveTo>
                  <a:pt x="189737" y="203453"/>
                </a:moveTo>
                <a:lnTo>
                  <a:pt x="163830" y="203453"/>
                </a:lnTo>
                <a:lnTo>
                  <a:pt x="202692" y="281177"/>
                </a:lnTo>
                <a:lnTo>
                  <a:pt x="235077" y="216407"/>
                </a:lnTo>
                <a:lnTo>
                  <a:pt x="189737" y="216407"/>
                </a:lnTo>
                <a:lnTo>
                  <a:pt x="189737" y="203453"/>
                </a:lnTo>
                <a:close/>
              </a:path>
              <a:path w="241935" h="281305">
                <a:moveTo>
                  <a:pt x="189737" y="12953"/>
                </a:moveTo>
                <a:lnTo>
                  <a:pt x="189737" y="216407"/>
                </a:lnTo>
                <a:lnTo>
                  <a:pt x="215646" y="216407"/>
                </a:lnTo>
                <a:lnTo>
                  <a:pt x="215646" y="25907"/>
                </a:lnTo>
                <a:lnTo>
                  <a:pt x="202692" y="25907"/>
                </a:lnTo>
                <a:lnTo>
                  <a:pt x="189737" y="12953"/>
                </a:lnTo>
                <a:close/>
              </a:path>
              <a:path w="241935" h="281305">
                <a:moveTo>
                  <a:pt x="241554" y="203453"/>
                </a:moveTo>
                <a:lnTo>
                  <a:pt x="215646" y="203453"/>
                </a:lnTo>
                <a:lnTo>
                  <a:pt x="215646" y="216407"/>
                </a:lnTo>
                <a:lnTo>
                  <a:pt x="235077" y="216407"/>
                </a:lnTo>
                <a:lnTo>
                  <a:pt x="241554" y="203453"/>
                </a:lnTo>
                <a:close/>
              </a:path>
              <a:path w="241935" h="281305">
                <a:moveTo>
                  <a:pt x="209804" y="0"/>
                </a:moveTo>
                <a:lnTo>
                  <a:pt x="0" y="0"/>
                </a:lnTo>
                <a:lnTo>
                  <a:pt x="0" y="25907"/>
                </a:lnTo>
                <a:lnTo>
                  <a:pt x="189737" y="25907"/>
                </a:lnTo>
                <a:lnTo>
                  <a:pt x="189737" y="12953"/>
                </a:lnTo>
                <a:lnTo>
                  <a:pt x="215646" y="12953"/>
                </a:lnTo>
                <a:lnTo>
                  <a:pt x="215646" y="5841"/>
                </a:lnTo>
                <a:lnTo>
                  <a:pt x="209804" y="0"/>
                </a:lnTo>
                <a:close/>
              </a:path>
              <a:path w="241935" h="281305">
                <a:moveTo>
                  <a:pt x="215646" y="12953"/>
                </a:moveTo>
                <a:lnTo>
                  <a:pt x="189737" y="12953"/>
                </a:lnTo>
                <a:lnTo>
                  <a:pt x="202692" y="25907"/>
                </a:lnTo>
                <a:lnTo>
                  <a:pt x="215646" y="25907"/>
                </a:lnTo>
                <a:lnTo>
                  <a:pt x="215646" y="12953"/>
                </a:lnTo>
                <a:close/>
              </a:path>
            </a:pathLst>
          </a:custGeom>
          <a:solidFill>
            <a:srgbClr val="007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3476" y="2208719"/>
            <a:ext cx="241935" cy="281305"/>
          </a:xfrm>
          <a:custGeom>
            <a:avLst/>
            <a:gdLst/>
            <a:ahLst/>
            <a:cxnLst/>
            <a:rect l="l" t="t" r="r" b="b"/>
            <a:pathLst>
              <a:path w="241935" h="281305">
                <a:moveTo>
                  <a:pt x="25907" y="203453"/>
                </a:moveTo>
                <a:lnTo>
                  <a:pt x="0" y="203453"/>
                </a:lnTo>
                <a:lnTo>
                  <a:pt x="38862" y="281177"/>
                </a:lnTo>
                <a:lnTo>
                  <a:pt x="71247" y="216407"/>
                </a:lnTo>
                <a:lnTo>
                  <a:pt x="25907" y="216407"/>
                </a:lnTo>
                <a:lnTo>
                  <a:pt x="25907" y="203453"/>
                </a:lnTo>
                <a:close/>
              </a:path>
              <a:path w="241935" h="281305">
                <a:moveTo>
                  <a:pt x="241554" y="0"/>
                </a:moveTo>
                <a:lnTo>
                  <a:pt x="31750" y="0"/>
                </a:lnTo>
                <a:lnTo>
                  <a:pt x="25907" y="5841"/>
                </a:lnTo>
                <a:lnTo>
                  <a:pt x="25907" y="216407"/>
                </a:lnTo>
                <a:lnTo>
                  <a:pt x="51816" y="216407"/>
                </a:lnTo>
                <a:lnTo>
                  <a:pt x="51816" y="25907"/>
                </a:lnTo>
                <a:lnTo>
                  <a:pt x="38862" y="25907"/>
                </a:lnTo>
                <a:lnTo>
                  <a:pt x="51816" y="12953"/>
                </a:lnTo>
                <a:lnTo>
                  <a:pt x="241554" y="12953"/>
                </a:lnTo>
                <a:lnTo>
                  <a:pt x="241554" y="0"/>
                </a:lnTo>
                <a:close/>
              </a:path>
              <a:path w="241935" h="281305">
                <a:moveTo>
                  <a:pt x="77724" y="203453"/>
                </a:moveTo>
                <a:lnTo>
                  <a:pt x="51816" y="203453"/>
                </a:lnTo>
                <a:lnTo>
                  <a:pt x="51816" y="216407"/>
                </a:lnTo>
                <a:lnTo>
                  <a:pt x="71247" y="216407"/>
                </a:lnTo>
                <a:lnTo>
                  <a:pt x="77724" y="203453"/>
                </a:lnTo>
                <a:close/>
              </a:path>
              <a:path w="241935" h="281305">
                <a:moveTo>
                  <a:pt x="51816" y="12953"/>
                </a:moveTo>
                <a:lnTo>
                  <a:pt x="38862" y="25907"/>
                </a:lnTo>
                <a:lnTo>
                  <a:pt x="51816" y="25907"/>
                </a:lnTo>
                <a:lnTo>
                  <a:pt x="51816" y="12953"/>
                </a:lnTo>
                <a:close/>
              </a:path>
              <a:path w="241935" h="281305">
                <a:moveTo>
                  <a:pt x="241554" y="12953"/>
                </a:moveTo>
                <a:lnTo>
                  <a:pt x="51816" y="12953"/>
                </a:lnTo>
                <a:lnTo>
                  <a:pt x="51816" y="25907"/>
                </a:lnTo>
                <a:lnTo>
                  <a:pt x="241554" y="25907"/>
                </a:lnTo>
                <a:lnTo>
                  <a:pt x="241554" y="12953"/>
                </a:lnTo>
                <a:close/>
              </a:path>
            </a:pathLst>
          </a:custGeom>
          <a:solidFill>
            <a:srgbClr val="007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2258" y="2734500"/>
            <a:ext cx="241935" cy="281305"/>
          </a:xfrm>
          <a:custGeom>
            <a:avLst/>
            <a:gdLst/>
            <a:ahLst/>
            <a:cxnLst/>
            <a:rect l="l" t="t" r="r" b="b"/>
            <a:pathLst>
              <a:path w="241934" h="281304">
                <a:moveTo>
                  <a:pt x="189737" y="203453"/>
                </a:moveTo>
                <a:lnTo>
                  <a:pt x="163829" y="203453"/>
                </a:lnTo>
                <a:lnTo>
                  <a:pt x="202691" y="281177"/>
                </a:lnTo>
                <a:lnTo>
                  <a:pt x="235076" y="216408"/>
                </a:lnTo>
                <a:lnTo>
                  <a:pt x="189737" y="216408"/>
                </a:lnTo>
                <a:lnTo>
                  <a:pt x="189737" y="203453"/>
                </a:lnTo>
                <a:close/>
              </a:path>
              <a:path w="241934" h="281304">
                <a:moveTo>
                  <a:pt x="189737" y="12953"/>
                </a:moveTo>
                <a:lnTo>
                  <a:pt x="189737" y="216408"/>
                </a:lnTo>
                <a:lnTo>
                  <a:pt x="215645" y="216408"/>
                </a:lnTo>
                <a:lnTo>
                  <a:pt x="215645" y="25908"/>
                </a:lnTo>
                <a:lnTo>
                  <a:pt x="202691" y="25908"/>
                </a:lnTo>
                <a:lnTo>
                  <a:pt x="189737" y="12953"/>
                </a:lnTo>
                <a:close/>
              </a:path>
              <a:path w="241934" h="281304">
                <a:moveTo>
                  <a:pt x="241553" y="203453"/>
                </a:moveTo>
                <a:lnTo>
                  <a:pt x="215645" y="203453"/>
                </a:lnTo>
                <a:lnTo>
                  <a:pt x="215645" y="216408"/>
                </a:lnTo>
                <a:lnTo>
                  <a:pt x="235076" y="216408"/>
                </a:lnTo>
                <a:lnTo>
                  <a:pt x="241553" y="203453"/>
                </a:lnTo>
                <a:close/>
              </a:path>
              <a:path w="241934" h="281304">
                <a:moveTo>
                  <a:pt x="209803" y="0"/>
                </a:moveTo>
                <a:lnTo>
                  <a:pt x="0" y="0"/>
                </a:lnTo>
                <a:lnTo>
                  <a:pt x="0" y="25908"/>
                </a:lnTo>
                <a:lnTo>
                  <a:pt x="189737" y="25908"/>
                </a:lnTo>
                <a:lnTo>
                  <a:pt x="189737" y="12953"/>
                </a:lnTo>
                <a:lnTo>
                  <a:pt x="215645" y="12953"/>
                </a:lnTo>
                <a:lnTo>
                  <a:pt x="215645" y="5841"/>
                </a:lnTo>
                <a:lnTo>
                  <a:pt x="209803" y="0"/>
                </a:lnTo>
                <a:close/>
              </a:path>
              <a:path w="241934" h="281304">
                <a:moveTo>
                  <a:pt x="215645" y="12953"/>
                </a:moveTo>
                <a:lnTo>
                  <a:pt x="189737" y="12953"/>
                </a:lnTo>
                <a:lnTo>
                  <a:pt x="202691" y="25908"/>
                </a:lnTo>
                <a:lnTo>
                  <a:pt x="215645" y="25908"/>
                </a:lnTo>
                <a:lnTo>
                  <a:pt x="215645" y="12953"/>
                </a:lnTo>
                <a:close/>
              </a:path>
            </a:pathLst>
          </a:custGeom>
          <a:solidFill>
            <a:srgbClr val="007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6088" y="2734500"/>
            <a:ext cx="241935" cy="281305"/>
          </a:xfrm>
          <a:custGeom>
            <a:avLst/>
            <a:gdLst/>
            <a:ahLst/>
            <a:cxnLst/>
            <a:rect l="l" t="t" r="r" b="b"/>
            <a:pathLst>
              <a:path w="241935" h="281304">
                <a:moveTo>
                  <a:pt x="25908" y="203453"/>
                </a:moveTo>
                <a:lnTo>
                  <a:pt x="0" y="203453"/>
                </a:lnTo>
                <a:lnTo>
                  <a:pt x="38862" y="281177"/>
                </a:lnTo>
                <a:lnTo>
                  <a:pt x="71246" y="216408"/>
                </a:lnTo>
                <a:lnTo>
                  <a:pt x="25908" y="216408"/>
                </a:lnTo>
                <a:lnTo>
                  <a:pt x="25908" y="203453"/>
                </a:lnTo>
                <a:close/>
              </a:path>
              <a:path w="241935" h="281304">
                <a:moveTo>
                  <a:pt x="241554" y="0"/>
                </a:moveTo>
                <a:lnTo>
                  <a:pt x="31750" y="0"/>
                </a:lnTo>
                <a:lnTo>
                  <a:pt x="25908" y="5841"/>
                </a:lnTo>
                <a:lnTo>
                  <a:pt x="25908" y="216408"/>
                </a:lnTo>
                <a:lnTo>
                  <a:pt x="51815" y="216408"/>
                </a:lnTo>
                <a:lnTo>
                  <a:pt x="51815" y="25908"/>
                </a:lnTo>
                <a:lnTo>
                  <a:pt x="38862" y="25908"/>
                </a:lnTo>
                <a:lnTo>
                  <a:pt x="51815" y="12953"/>
                </a:lnTo>
                <a:lnTo>
                  <a:pt x="241554" y="12953"/>
                </a:lnTo>
                <a:lnTo>
                  <a:pt x="241554" y="0"/>
                </a:lnTo>
                <a:close/>
              </a:path>
              <a:path w="241935" h="281304">
                <a:moveTo>
                  <a:pt x="77724" y="203453"/>
                </a:moveTo>
                <a:lnTo>
                  <a:pt x="51815" y="203453"/>
                </a:lnTo>
                <a:lnTo>
                  <a:pt x="51815" y="216408"/>
                </a:lnTo>
                <a:lnTo>
                  <a:pt x="71246" y="216408"/>
                </a:lnTo>
                <a:lnTo>
                  <a:pt x="77724" y="203453"/>
                </a:lnTo>
                <a:close/>
              </a:path>
              <a:path w="241935" h="281304">
                <a:moveTo>
                  <a:pt x="51815" y="12953"/>
                </a:moveTo>
                <a:lnTo>
                  <a:pt x="38862" y="25908"/>
                </a:lnTo>
                <a:lnTo>
                  <a:pt x="51815" y="25908"/>
                </a:lnTo>
                <a:lnTo>
                  <a:pt x="51815" y="12953"/>
                </a:lnTo>
                <a:close/>
              </a:path>
              <a:path w="241935" h="281304">
                <a:moveTo>
                  <a:pt x="241554" y="12953"/>
                </a:moveTo>
                <a:lnTo>
                  <a:pt x="51815" y="12953"/>
                </a:lnTo>
                <a:lnTo>
                  <a:pt x="51815" y="25908"/>
                </a:lnTo>
                <a:lnTo>
                  <a:pt x="241554" y="25908"/>
                </a:lnTo>
                <a:lnTo>
                  <a:pt x="241554" y="12953"/>
                </a:lnTo>
                <a:close/>
              </a:path>
            </a:pathLst>
          </a:custGeom>
          <a:solidFill>
            <a:srgbClr val="007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3432" y="2518091"/>
            <a:ext cx="268605" cy="405765"/>
          </a:xfrm>
          <a:custGeom>
            <a:avLst/>
            <a:gdLst/>
            <a:ahLst/>
            <a:cxnLst/>
            <a:rect l="l" t="t" r="r" b="b"/>
            <a:pathLst>
              <a:path w="268604" h="405764">
                <a:moveTo>
                  <a:pt x="0" y="0"/>
                </a:moveTo>
                <a:lnTo>
                  <a:pt x="0" y="405384"/>
                </a:lnTo>
                <a:lnTo>
                  <a:pt x="268223" y="202692"/>
                </a:lnTo>
                <a:lnTo>
                  <a:pt x="0" y="0"/>
                </a:lnTo>
                <a:close/>
              </a:path>
            </a:pathLst>
          </a:custGeom>
          <a:solidFill>
            <a:srgbClr val="B7D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76261" y="1229350"/>
            <a:ext cx="1726946" cy="24109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9439" y="1788095"/>
            <a:ext cx="2915412" cy="166116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65348" y="1814004"/>
            <a:ext cx="2808731" cy="155447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1007" y="2518091"/>
            <a:ext cx="268605" cy="403860"/>
          </a:xfrm>
          <a:custGeom>
            <a:avLst/>
            <a:gdLst/>
            <a:ahLst/>
            <a:cxnLst/>
            <a:rect l="l" t="t" r="r" b="b"/>
            <a:pathLst>
              <a:path w="268605" h="403860">
                <a:moveTo>
                  <a:pt x="0" y="0"/>
                </a:moveTo>
                <a:lnTo>
                  <a:pt x="0" y="403860"/>
                </a:lnTo>
                <a:lnTo>
                  <a:pt x="268224" y="201930"/>
                </a:lnTo>
                <a:lnTo>
                  <a:pt x="0" y="0"/>
                </a:lnTo>
                <a:close/>
              </a:path>
            </a:pathLst>
          </a:custGeom>
          <a:solidFill>
            <a:srgbClr val="B7D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54045" y="1192796"/>
            <a:ext cx="2977134" cy="241096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" y="1156630"/>
            <a:ext cx="2417826" cy="240791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891" y="1400470"/>
            <a:ext cx="1954783" cy="24079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2525" y="3673538"/>
            <a:ext cx="1584960" cy="211836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9333" y="3886897"/>
            <a:ext cx="2384171" cy="21183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4613" y="4100258"/>
            <a:ext cx="1707514" cy="211836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3425" y="4313617"/>
            <a:ext cx="2384044" cy="211836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22853" y="3673538"/>
            <a:ext cx="2261616" cy="211836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2660" y="3886897"/>
            <a:ext cx="710615" cy="211836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28104" y="3673538"/>
            <a:ext cx="2403855" cy="211836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61859" y="3886897"/>
            <a:ext cx="1679955" cy="211836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1505" y="4861750"/>
            <a:ext cx="1666239" cy="211836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79726" y="4861750"/>
            <a:ext cx="947496" cy="211836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144" y="5075059"/>
            <a:ext cx="2653919" cy="211836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7141" y="5288419"/>
            <a:ext cx="2252091" cy="212140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7621" y="5502083"/>
            <a:ext cx="2192655" cy="211836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0941" y="5715444"/>
            <a:ext cx="2404745" cy="211836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5000" y="5928803"/>
            <a:ext cx="2672842" cy="211836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84220" y="4861750"/>
            <a:ext cx="1864741" cy="211836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50790" y="4861750"/>
            <a:ext cx="939736" cy="211836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19271" y="5075059"/>
            <a:ext cx="2641219" cy="211836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85388" y="5288419"/>
            <a:ext cx="2310130" cy="212140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79651" y="5541708"/>
            <a:ext cx="2588351" cy="381000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5847" y="5928803"/>
            <a:ext cx="2562098" cy="211836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48100" y="6142164"/>
            <a:ext cx="1588515" cy="211836"/>
          </a:xfrm>
          <a:prstGeom prst="rect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41541" y="4842827"/>
            <a:ext cx="341375" cy="211836"/>
          </a:xfrm>
          <a:prstGeom prst="rect">
            <a:avLst/>
          </a:prstGeom>
          <a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97572" y="4842827"/>
            <a:ext cx="2337688" cy="211836"/>
          </a:xfrm>
          <a:prstGeom prst="rect">
            <a:avLst/>
          </a:prstGeom>
          <a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229090" y="4842827"/>
            <a:ext cx="676909" cy="211836"/>
          </a:xfrm>
          <a:prstGeom prst="rect">
            <a:avLst/>
          </a:prstGeom>
          <a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69556" y="5056161"/>
            <a:ext cx="2048637" cy="211836"/>
          </a:xfrm>
          <a:prstGeom prst="rect">
            <a:avLst/>
          </a:prstGeom>
          <a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867902" y="5056161"/>
            <a:ext cx="955040" cy="211836"/>
          </a:xfrm>
          <a:prstGeom prst="rect">
            <a:avLst/>
          </a:prstGeom>
          <a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19848" y="5269521"/>
            <a:ext cx="2850769" cy="211835"/>
          </a:xfrm>
          <a:prstGeom prst="rect">
            <a:avLst/>
          </a:prstGeom>
          <a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53377" y="5482881"/>
            <a:ext cx="2786126" cy="211836"/>
          </a:xfrm>
          <a:prstGeom prst="rect">
            <a:avLst/>
          </a:prstGeom>
          <a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05193" y="5695936"/>
            <a:ext cx="2678937" cy="212140"/>
          </a:xfrm>
          <a:prstGeom prst="rect">
            <a:avLst/>
          </a:prstGeom>
          <a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92060" y="5909906"/>
            <a:ext cx="2506091" cy="211836"/>
          </a:xfrm>
          <a:prstGeom prst="rect">
            <a:avLst/>
          </a:prstGeom>
          <a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02829" y="6123266"/>
            <a:ext cx="838733" cy="211836"/>
          </a:xfrm>
          <a:prstGeom prst="rect">
            <a:avLst/>
          </a:prstGeom>
          <a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154778" y="1622224"/>
            <a:ext cx="2547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Октябрь 2018 – май2019</a:t>
            </a:r>
            <a:endParaRPr lang="ru-RU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6708000" y="1470446"/>
            <a:ext cx="3291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Июль 2019, </a:t>
            </a:r>
            <a:r>
              <a:rPr lang="ru-RU" sz="1600" dirty="0" err="1" smtClean="0"/>
              <a:t>г.Екатеринбург</a:t>
            </a:r>
            <a:endParaRPr lang="ru-RU" sz="1600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93000" y="0"/>
            <a:ext cx="9911134" cy="984314"/>
            <a:chOff x="-5134" y="0"/>
            <a:chExt cx="9911134" cy="984314"/>
          </a:xfrm>
        </p:grpSpPr>
        <p:pic>
          <p:nvPicPr>
            <p:cNvPr id="72" name="Imagem 9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34" y="0"/>
              <a:ext cx="9911134" cy="984314"/>
            </a:xfrm>
            <a:prstGeom prst="rect">
              <a:avLst/>
            </a:prstGeom>
          </p:spPr>
        </p:pic>
        <p:grpSp>
          <p:nvGrpSpPr>
            <p:cNvPr id="73" name="Группа 72"/>
            <p:cNvGrpSpPr/>
            <p:nvPr/>
          </p:nvGrpSpPr>
          <p:grpSpPr>
            <a:xfrm>
              <a:off x="4278000" y="324000"/>
              <a:ext cx="2835000" cy="500672"/>
              <a:chOff x="2433000" y="407435"/>
              <a:chExt cx="4590000" cy="736920"/>
            </a:xfrm>
          </p:grpSpPr>
          <p:pic>
            <p:nvPicPr>
              <p:cNvPr id="74" name="Picture 2" descr="C:\Users\Кирилл\Desktop\ranepa_logo.png"/>
              <p:cNvPicPr>
                <a:picLocks noChangeAspect="1" noChangeArrowheads="1"/>
              </p:cNvPicPr>
              <p:nvPr/>
            </p:nvPicPr>
            <p:blipFill>
              <a:blip r:embed="rId4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3000" y="549000"/>
                <a:ext cx="1666892" cy="516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3" descr="C:\Users\Кирилл\Desktop\ASI_logo_short.png"/>
              <p:cNvPicPr>
                <a:picLocks noChangeAspect="1" noChangeArrowheads="1"/>
              </p:cNvPicPr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892" y="498634"/>
                <a:ext cx="1323141" cy="593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Изображение 75" descr="Coat_of_Arms_of_Sverdlovsk_oblast.svg.png"/>
              <p:cNvPicPr>
                <a:picLocks noChangeAspect="1"/>
              </p:cNvPicPr>
              <p:nvPr/>
            </p:nvPicPr>
            <p:blipFill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8000" y="407435"/>
                <a:ext cx="1035000" cy="736920"/>
              </a:xfrm>
              <a:prstGeom prst="rect">
                <a:avLst/>
              </a:prstGeom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3271222" y="1477222"/>
            <a:ext cx="3291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Июль 2019, </a:t>
            </a:r>
            <a:r>
              <a:rPr lang="ru-RU" sz="1600" dirty="0" err="1" smtClean="0"/>
              <a:t>г.Екатеринбург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7417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GM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E98"/>
      </a:accent1>
      <a:accent2>
        <a:srgbClr val="46812B"/>
      </a:accent2>
      <a:accent3>
        <a:srgbClr val="4CA4B7"/>
      </a:accent3>
      <a:accent4>
        <a:srgbClr val="8EC644"/>
      </a:accent4>
      <a:accent5>
        <a:srgbClr val="4BACC6"/>
      </a:accent5>
      <a:accent6>
        <a:srgbClr val="A7C938"/>
      </a:accent6>
      <a:hlink>
        <a:srgbClr val="0000FF"/>
      </a:hlink>
      <a:folHlink>
        <a:srgbClr val="800080"/>
      </a:folHlink>
    </a:clrScheme>
    <a:fontScheme name="Другая 9">
      <a:majorFont>
        <a:latin typeface="DaxlineCyrSC-Bold"/>
        <a:ea typeface=""/>
        <a:cs typeface=""/>
      </a:majorFont>
      <a:minorFont>
        <a:latin typeface="DaxlineCyrSC-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9520</TotalTime>
  <Words>670</Words>
  <Application>Microsoft Macintosh PowerPoint</Application>
  <PresentationFormat>Лист A4 (210x297 мм)</PresentationFormat>
  <Paragraphs>113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VS</cp:lastModifiedBy>
  <cp:revision>491</cp:revision>
  <dcterms:created xsi:type="dcterms:W3CDTF">2013-12-06T15:23:10Z</dcterms:created>
  <dcterms:modified xsi:type="dcterms:W3CDTF">2018-12-02T23:24:42Z</dcterms:modified>
</cp:coreProperties>
</file>